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92" r:id="rId4"/>
    <p:sldId id="294" r:id="rId5"/>
    <p:sldId id="295" r:id="rId6"/>
    <p:sldId id="297" r:id="rId7"/>
    <p:sldId id="293" r:id="rId8"/>
    <p:sldId id="304" r:id="rId9"/>
    <p:sldId id="299" r:id="rId10"/>
    <p:sldId id="300" r:id="rId11"/>
    <p:sldId id="301" r:id="rId12"/>
    <p:sldId id="302" r:id="rId13"/>
    <p:sldId id="303" r:id="rId14"/>
    <p:sldId id="258" r:id="rId15"/>
    <p:sldId id="296" r:id="rId16"/>
    <p:sldId id="263" r:id="rId17"/>
    <p:sldId id="259" r:id="rId18"/>
    <p:sldId id="282" r:id="rId19"/>
    <p:sldId id="268" r:id="rId20"/>
    <p:sldId id="267" r:id="rId21"/>
    <p:sldId id="266" r:id="rId22"/>
    <p:sldId id="269" r:id="rId23"/>
    <p:sldId id="270" r:id="rId24"/>
    <p:sldId id="284" r:id="rId25"/>
    <p:sldId id="283" r:id="rId26"/>
    <p:sldId id="285" r:id="rId27"/>
    <p:sldId id="298" r:id="rId28"/>
    <p:sldId id="286" r:id="rId29"/>
    <p:sldId id="290" r:id="rId30"/>
    <p:sldId id="29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7" d="100"/>
          <a:sy n="107" d="100"/>
        </p:scale>
        <p:origin x="6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4/24/2026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4/24/2026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4/24/2026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4/24/2026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4/24/2026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4/24/2026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4/24/2026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4/24/2026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4/24/2026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oor.facturacion@lmci.com.c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google.com/search?q=Decreto+441+de+2022&amp;rlz=1C1CHBD_esCO1053CO1053&amp;oq=SISTEMAS+DE+PAGO+Y+CONTRATACI%C3%93N+EN+SALUD&amp;gs_lcrp=EgZjaHJvbWUqBwgCECEYoAEyBggAEEUYOTIHCAEQIRigATIHCAIQIRigAdIBCTUyNDlqMGoxNagCCLACAfEF4P5mCm3HfgfxBeD-Zgptx34H&amp;sourceid=chrome&amp;ie=UTF-8&amp;mstk=AUtExfA-QqGAUmupIdtFx7mYvk-Lujr1YWrc5xBj6jcMEma0NInAkIh6yD89M6xhEH0quQvP9Y2lObj-HHt0XDEwliCcWstvVJBwuB4Jlw3reRJhYeU_KKHRGlt4OnUvQTPz_Bvbirglof3BpDubErcMYsdpKzmuq278w_PqjnA1KAoHzdo&amp;csui=3&amp;ved=2ahUKEwjrp63i15OTAxU5RDABHV5UFVcQgK4QegQIARAB"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search?q=Capitaci%C3%B3n&amp;rlz=1C1CHBD_esCO1053CO1053&amp;oq=SISTEMAS+DE+PAGO+Y+CONTRATACI%C3%93N+EN+SALUD&amp;gs_lcrp=EgZjaHJvbWUqBwgCECEYoAEyBggAEEUYOTIHCAEQIRigATIHCAIQIRigAdIBCTUyNDlqMGoxNagCCLACAfEF4P5mCm3HfgfxBeD-Zgptx34H&amp;sourceid=chrome&amp;ie=UTF-8&amp;mstk=AUtExfA-QqGAUmupIdtFx7mYvk-Lujr1YWrc5xBj6jcMEma0NInAkIh6yD89M6xhEH0quQvP9Y2lObj-HHt0XDEwliCcWstvVJBwuB4Jlw3reRJhYeU_KKHRGlt4OnUvQTPz_Bvbirglof3BpDubErcMYsdpKzmuq278w_PqjnA1KAoHzdo&amp;csui=3&amp;ved=2ahUKEwjrp63i15OTAxU5RDABHV5UFVcQgK4QegQIAxAD" TargetMode="External"/><Relationship Id="rId2" Type="http://schemas.openxmlformats.org/officeDocument/2006/relationships/hyperlink" Target="https://www.google.com/search?q=Pago+por+Evento&amp;rlz=1C1CHBD_esCO1053CO1053&amp;oq=SISTEMAS+DE+PAGO+Y+CONTRATACI%C3%93N+EN+SALUD&amp;gs_lcrp=EgZjaHJvbWUqBwgCECEYoAEyBggAEEUYOTIHCAEQIRigATIHCAIQIRigAdIBCTUyNDlqMGoxNagCCLACAfEF4P5mCm3HfgfxBeD-Zgptx34H&amp;sourceid=chrome&amp;ie=UTF-8&amp;mstk=AUtExfA-QqGAUmupIdtFx7mYvk-Lujr1YWrc5xBj6jcMEma0NInAkIh6yD89M6xhEH0quQvP9Y2lObj-HHt0XDEwliCcWstvVJBwuB4Jlw3reRJhYeU_KKHRGlt4OnUvQTPz_Bvbirglof3BpDubErcMYsdpKzmuq278w_PqjnA1KAoHzdo&amp;csui=3&amp;ved=2ahUKEwjrp63i15OTAxU5RDABHV5UFVcQgK4QegQIAxAB" TargetMode="External"/><Relationship Id="rId1" Type="http://schemas.openxmlformats.org/officeDocument/2006/relationships/slideLayout" Target="../slideLayouts/slideLayout2.xml"/><Relationship Id="rId6" Type="http://schemas.openxmlformats.org/officeDocument/2006/relationships/hyperlink" Target="https://www.google.com/search?q=Pago+Integral+por+Grupo+de+Riesgo&amp;rlz=1C1CHBD_esCO1053CO1053&amp;oq=SISTEMAS+DE+PAGO+Y+CONTRATACI%C3%93N+EN+SALUD&amp;gs_lcrp=EgZjaHJvbWUqBwgCECEYoAEyBggAEEUYOTIHCAEQIRigATIHCAIQIRigAdIBCTUyNDlqMGoxNagCCLACAfEF4P5mCm3HfgfxBeD-Zgptx34H&amp;sourceid=chrome&amp;ie=UTF-8&amp;mstk=AUtExfA-QqGAUmupIdtFx7mYvk-Lujr1YWrc5xBj6jcMEma0NInAkIh6yD89M6xhEH0quQvP9Y2lObj-HHt0XDEwliCcWstvVJBwuB4Jlw3reRJhYeU_KKHRGlt4OnUvQTPz_Bvbirglof3BpDubErcMYsdpKzmuq278w_PqjnA1KAoHzdo&amp;csui=3&amp;ved=2ahUKEwjrp63i15OTAxU5RDABHV5UFVcQgK4QegQIAxAJ" TargetMode="External"/><Relationship Id="rId5" Type="http://schemas.openxmlformats.org/officeDocument/2006/relationships/hyperlink" Target="https://www.google.com/search?q=Pago+Global+Prospectivo&amp;rlz=1C1CHBD_esCO1053CO1053&amp;oq=SISTEMAS+DE+PAGO+Y+CONTRATACI%C3%93N+EN+SALUD&amp;gs_lcrp=EgZjaHJvbWUqBwgCECEYoAEyBggAEEUYOTIHCAEQIRigATIHCAIQIRigAdIBCTUyNDlqMGoxNagCCLACAfEF4P5mCm3HfgfxBeD-Zgptx34H&amp;sourceid=chrome&amp;ie=UTF-8&amp;mstk=AUtExfA-QqGAUmupIdtFx7mYvk-Lujr1YWrc5xBj6jcMEma0NInAkIh6yD89M6xhEH0quQvP9Y2lObj-HHt0XDEwliCcWstvVJBwuB4Jlw3reRJhYeU_KKHRGlt4OnUvQTPz_Bvbirglof3BpDubErcMYsdpKzmuq278w_PqjnA1KAoHzdo&amp;csui=3&amp;ved=2ahUKEwjrp63i15OTAxU5RDABHV5UFVcQgK4QegQIAxAH" TargetMode="External"/><Relationship Id="rId4" Type="http://schemas.openxmlformats.org/officeDocument/2006/relationships/hyperlink" Target="https://www.google.com/search?q=Pago+por+Caso+o+Paquete&amp;rlz=1C1CHBD_esCO1053CO1053&amp;oq=SISTEMAS+DE+PAGO+Y+CONTRATACI%C3%93N+EN+SALUD&amp;gs_lcrp=EgZjaHJvbWUqBwgCECEYoAEyBggAEEUYOTIHCAEQIRigATIHCAIQIRigAdIBCTUyNDlqMGoxNagCCLACAfEF4P5mCm3HfgfxBeD-Zgptx34H&amp;sourceid=chrome&amp;ie=UTF-8&amp;mstk=AUtExfA-QqGAUmupIdtFx7mYvk-Lujr1YWrc5xBj6jcMEma0NInAkIh6yD89M6xhEH0quQvP9Y2lObj-HHt0XDEwliCcWstvVJBwuB4Jlw3reRJhYeU_KKHRGlt4OnUvQTPz_Bvbirglof3BpDubErcMYsdpKzmuq278w_PqjnA1KAoHzdo&amp;csui=3&amp;ved=2ahUKEwjrp63i15OTAxU5RDABHV5UFVcQgK4QegQIAxA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372B3B-89ED-BD5B-DECB-93DA2B340E20}"/>
              </a:ext>
            </a:extLst>
          </p:cNvPr>
          <p:cNvSpPr>
            <a:spLocks noGrp="1"/>
          </p:cNvSpPr>
          <p:nvPr>
            <p:ph type="ctrTitle"/>
          </p:nvPr>
        </p:nvSpPr>
        <p:spPr>
          <a:xfrm>
            <a:off x="1371600" y="1398493"/>
            <a:ext cx="9448800" cy="1310343"/>
          </a:xfrm>
        </p:spPr>
        <p:txBody>
          <a:bodyPr>
            <a:noAutofit/>
          </a:bodyPr>
          <a:lstStyle/>
          <a:p>
            <a:pPr algn="ctr"/>
            <a:br>
              <a:rPr lang="es-ES" sz="4000" b="1" spc="-1" dirty="0">
                <a:solidFill>
                  <a:srgbClr val="FFFF00"/>
                </a:solidFill>
                <a:latin typeface="Arial" panose="020B0604020202020204" pitchFamily="34" charset="0"/>
                <a:cs typeface="Arial" panose="020B0604020202020204" pitchFamily="34" charset="0"/>
              </a:rPr>
            </a:br>
            <a:br>
              <a:rPr lang="es-ES" sz="4000" b="1" spc="-1" dirty="0">
                <a:solidFill>
                  <a:srgbClr val="FFFF00"/>
                </a:solidFill>
                <a:latin typeface="Arial" panose="020B0604020202020204" pitchFamily="34" charset="0"/>
                <a:cs typeface="Arial" panose="020B0604020202020204" pitchFamily="34" charset="0"/>
              </a:rPr>
            </a:br>
            <a:br>
              <a:rPr lang="es-ES" sz="4000" b="1" spc="-1" dirty="0">
                <a:solidFill>
                  <a:srgbClr val="FFFF00"/>
                </a:solidFill>
                <a:latin typeface="Arial" panose="020B0604020202020204" pitchFamily="34" charset="0"/>
                <a:cs typeface="Arial" panose="020B0604020202020204" pitchFamily="34" charset="0"/>
              </a:rPr>
            </a:br>
            <a:br>
              <a:rPr lang="es-ES" sz="4000" b="1" spc="-1" dirty="0">
                <a:solidFill>
                  <a:srgbClr val="FFFF00"/>
                </a:solidFill>
                <a:latin typeface="Arial" panose="020B0604020202020204" pitchFamily="34" charset="0"/>
                <a:cs typeface="Arial" panose="020B0604020202020204" pitchFamily="34" charset="0"/>
              </a:rPr>
            </a:br>
            <a:br>
              <a:rPr lang="es-ES" sz="4000" b="1" spc="-1" dirty="0">
                <a:solidFill>
                  <a:srgbClr val="FFFF00"/>
                </a:solidFill>
                <a:latin typeface="Arial" panose="020B0604020202020204" pitchFamily="34" charset="0"/>
                <a:cs typeface="Arial" panose="020B0604020202020204" pitchFamily="34" charset="0"/>
              </a:rPr>
            </a:br>
            <a:r>
              <a:rPr lang="es-ES" sz="4000" b="1" spc="-1" dirty="0">
                <a:solidFill>
                  <a:srgbClr val="FFFF00"/>
                </a:solidFill>
                <a:latin typeface="Arial" panose="020B0604020202020204" pitchFamily="34" charset="0"/>
                <a:cs typeface="Arial" panose="020B0604020202020204" pitchFamily="34" charset="0"/>
              </a:rPr>
              <a:t>NUEVOS LINEAMIENTOS EN LOS SERVICIOS DE Salud EN COLOMBIA AÑO 2026</a:t>
            </a:r>
            <a:endParaRPr lang="es-CO" sz="4000" b="1" dirty="0">
              <a:solidFill>
                <a:srgbClr val="FFFF00"/>
              </a:solidFill>
              <a:latin typeface="Arial" panose="020B0604020202020204" pitchFamily="34" charset="0"/>
              <a:cs typeface="Arial" panose="020B0604020202020204" pitchFamily="34" charset="0"/>
            </a:endParaRPr>
          </a:p>
        </p:txBody>
      </p:sp>
      <p:sp>
        <p:nvSpPr>
          <p:cNvPr id="3" name="Subtítulo 2">
            <a:extLst>
              <a:ext uri="{FF2B5EF4-FFF2-40B4-BE49-F238E27FC236}">
                <a16:creationId xmlns:a16="http://schemas.microsoft.com/office/drawing/2014/main" id="{A0EFEF73-5179-89FF-646D-5FDF7C973E81}"/>
              </a:ext>
            </a:extLst>
          </p:cNvPr>
          <p:cNvSpPr>
            <a:spLocks noGrp="1"/>
          </p:cNvSpPr>
          <p:nvPr>
            <p:ph type="subTitle" idx="1"/>
          </p:nvPr>
        </p:nvSpPr>
        <p:spPr>
          <a:xfrm>
            <a:off x="8946776" y="3835400"/>
            <a:ext cx="3173507" cy="685800"/>
          </a:xfrm>
        </p:spPr>
        <p:txBody>
          <a:bodyPr>
            <a:noAutofit/>
          </a:bodyPr>
          <a:lstStyle/>
          <a:p>
            <a:r>
              <a:rPr lang="es-ES" sz="1600" dirty="0">
                <a:latin typeface="Arial" panose="020B0604020202020204" pitchFamily="34" charset="0"/>
                <a:cs typeface="Arial" panose="020B0604020202020204" pitchFamily="34" charset="0"/>
              </a:rPr>
              <a:t>PONENTE</a:t>
            </a:r>
          </a:p>
          <a:p>
            <a:r>
              <a:rPr lang="es-ES" sz="1600" dirty="0">
                <a:latin typeface="Arial" panose="020B0604020202020204" pitchFamily="34" charset="0"/>
                <a:cs typeface="Arial" panose="020B0604020202020204" pitchFamily="34" charset="0"/>
              </a:rPr>
              <a:t>Juan Carlos Romero Donado </a:t>
            </a:r>
          </a:p>
          <a:p>
            <a:r>
              <a:rPr lang="es-ES" sz="1600" dirty="0">
                <a:latin typeface="Arial" panose="020B0604020202020204" pitchFamily="34" charset="0"/>
                <a:cs typeface="Arial" panose="020B0604020202020204" pitchFamily="34" charset="0"/>
              </a:rPr>
              <a:t>Administración de empresas</a:t>
            </a:r>
          </a:p>
          <a:p>
            <a:r>
              <a:rPr lang="es-ES" sz="1600" dirty="0">
                <a:latin typeface="Arial" panose="020B0604020202020204" pitchFamily="34" charset="0"/>
                <a:cs typeface="Arial" panose="020B0604020202020204" pitchFamily="34" charset="0"/>
              </a:rPr>
              <a:t>Jefe de facturación hospitalaria </a:t>
            </a:r>
          </a:p>
          <a:p>
            <a:r>
              <a:rPr lang="es-ES" sz="1600" dirty="0">
                <a:latin typeface="Arial" panose="020B0604020202020204" pitchFamily="34" charset="0"/>
                <a:cs typeface="Arial" panose="020B0604020202020204" pitchFamily="34" charset="0"/>
              </a:rPr>
              <a:t>Clínica misericordia internacional</a:t>
            </a:r>
          </a:p>
          <a:p>
            <a:r>
              <a:rPr lang="es-ES" sz="1600" u="sng" dirty="0">
                <a:latin typeface="Arial" panose="020B0604020202020204" pitchFamily="34" charset="0"/>
                <a:cs typeface="Arial" panose="020B0604020202020204" pitchFamily="34" charset="0"/>
              </a:rPr>
              <a:t>jucarodo2@hotmail.com</a:t>
            </a:r>
            <a:r>
              <a:rPr lang="es-ES" sz="1600" dirty="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coor.facturacion@lmci.com.co</a:t>
            </a:r>
            <a:endParaRPr lang="es-ES"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rPr>
              <a:t>Celular: 3008438482</a:t>
            </a:r>
          </a:p>
          <a:p>
            <a:r>
              <a:rPr lang="es-ES" sz="1600" dirty="0">
                <a:latin typeface="Arial" panose="020B0604020202020204" pitchFamily="34" charset="0"/>
                <a:cs typeface="Arial" panose="020B0604020202020204" pitchFamily="34" charset="0"/>
              </a:rPr>
              <a:t> Barranquilla, Atlántico</a:t>
            </a:r>
          </a:p>
          <a:p>
            <a:endParaRPr lang="es-CO"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629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293AE-13F2-FCAB-1DD1-9AA4FB1EDB8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736C699-4D9D-3E7E-B966-620DB6E08329}"/>
              </a:ext>
            </a:extLst>
          </p:cNvPr>
          <p:cNvSpPr>
            <a:spLocks noGrp="1"/>
          </p:cNvSpPr>
          <p:nvPr>
            <p:ph type="title"/>
          </p:nvPr>
        </p:nvSpPr>
        <p:spPr>
          <a:xfrm>
            <a:off x="887506" y="360961"/>
            <a:ext cx="9273989" cy="741698"/>
          </a:xfrm>
        </p:spPr>
        <p:txBody>
          <a:bodyPr>
            <a:normAutofit fontScale="90000"/>
          </a:bodyPr>
          <a:lstStyle/>
          <a:p>
            <a:pPr algn="ctr"/>
            <a:r>
              <a:rPr lang="es-ES" sz="3600" b="1" dirty="0">
                <a:latin typeface="Arial" panose="020B0604020202020204" pitchFamily="34" charset="0"/>
                <a:cs typeface="Arial" panose="020B0604020202020204" pitchFamily="34" charset="0"/>
              </a:rPr>
              <a:t>Normativa </a:t>
            </a:r>
            <a:r>
              <a:rPr lang="es-ES" sz="3600" b="1" dirty="0" err="1">
                <a:latin typeface="Arial" panose="020B0604020202020204" pitchFamily="34" charset="0"/>
                <a:cs typeface="Arial" panose="020B0604020202020204" pitchFamily="34" charset="0"/>
              </a:rPr>
              <a:t>soat</a:t>
            </a:r>
            <a:r>
              <a:rPr lang="es-ES" sz="3600" b="1" dirty="0">
                <a:latin typeface="Arial" panose="020B0604020202020204" pitchFamily="34" charset="0"/>
                <a:cs typeface="Arial" panose="020B0604020202020204" pitchFamily="34" charset="0"/>
              </a:rPr>
              <a:t> año 2026 circular 047</a:t>
            </a:r>
            <a:endParaRPr lang="es-CO" sz="3600" b="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D73215E7-3609-8CDB-8BA1-FFFEE0AE0446}"/>
              </a:ext>
            </a:extLst>
          </p:cNvPr>
          <p:cNvSpPr>
            <a:spLocks noGrp="1"/>
          </p:cNvSpPr>
          <p:nvPr>
            <p:ph idx="1"/>
          </p:nvPr>
        </p:nvSpPr>
        <p:spPr>
          <a:xfrm>
            <a:off x="412376" y="1289125"/>
            <a:ext cx="11430000" cy="5282004"/>
          </a:xfrm>
        </p:spPr>
        <p:txBody>
          <a:bodyPr>
            <a:normAutofit fontScale="92500" lnSpcReduction="10000"/>
          </a:bodyPr>
          <a:lstStyle/>
          <a:p>
            <a:pPr fontAlgn="base"/>
            <a:r>
              <a:rPr lang="es-ES" dirty="0"/>
              <a:t>El alcance de la </a:t>
            </a:r>
            <a:r>
              <a:rPr lang="es-ES" b="1" dirty="0">
                <a:solidFill>
                  <a:srgbClr val="FF0000"/>
                </a:solidFill>
              </a:rPr>
              <a:t>circular externa 047 de 2025</a:t>
            </a:r>
            <a:r>
              <a:rPr lang="es-ES" dirty="0">
                <a:solidFill>
                  <a:srgbClr val="FF0000"/>
                </a:solidFill>
              </a:rPr>
              <a:t> </a:t>
            </a:r>
            <a:r>
              <a:rPr lang="es-ES" dirty="0"/>
              <a:t>es amplio. Establece que las tarifas expresadas en UVB serán de </a:t>
            </a:r>
            <a:r>
              <a:rPr lang="es-ES" b="1" dirty="0"/>
              <a:t>obligatorio cumplimiento</a:t>
            </a:r>
            <a:r>
              <a:rPr lang="es-ES" dirty="0"/>
              <a:t> para el reconocimiento de los servicios de salud derivados de:</a:t>
            </a:r>
          </a:p>
          <a:p>
            <a:r>
              <a:rPr lang="es-ES" b="1" dirty="0">
                <a:solidFill>
                  <a:srgbClr val="FF0000"/>
                </a:solidFill>
              </a:rPr>
              <a:t>Accidentes de tránsito</a:t>
            </a:r>
            <a:r>
              <a:rPr lang="es-ES" dirty="0">
                <a:solidFill>
                  <a:srgbClr val="FF0000"/>
                </a:solidFill>
              </a:rPr>
              <a:t>, cubiertos por el </a:t>
            </a:r>
            <a:r>
              <a:rPr lang="es-ES" b="1" dirty="0">
                <a:solidFill>
                  <a:srgbClr val="FF0000"/>
                </a:solidFill>
              </a:rPr>
              <a:t>SOAT</a:t>
            </a:r>
            <a:r>
              <a:rPr lang="es-ES" dirty="0"/>
              <a:t>.</a:t>
            </a:r>
          </a:p>
          <a:p>
            <a:r>
              <a:rPr lang="es-ES" b="1" dirty="0">
                <a:solidFill>
                  <a:srgbClr val="FF0000"/>
                </a:solidFill>
              </a:rPr>
              <a:t>Desastres naturales</a:t>
            </a:r>
            <a:r>
              <a:rPr lang="es-ES" dirty="0">
                <a:solidFill>
                  <a:srgbClr val="FF0000"/>
                </a:solidFill>
              </a:rPr>
              <a:t>, </a:t>
            </a:r>
            <a:r>
              <a:rPr lang="es-ES" b="1" dirty="0">
                <a:solidFill>
                  <a:srgbClr val="FF0000"/>
                </a:solidFill>
              </a:rPr>
              <a:t>atentados terroristas</a:t>
            </a:r>
            <a:r>
              <a:rPr lang="es-ES" dirty="0">
                <a:solidFill>
                  <a:srgbClr val="FF0000"/>
                </a:solidFill>
              </a:rPr>
              <a:t> y </a:t>
            </a:r>
            <a:r>
              <a:rPr lang="es-ES" b="1" dirty="0">
                <a:solidFill>
                  <a:srgbClr val="FF0000"/>
                </a:solidFill>
              </a:rPr>
              <a:t>eventos catastróficos</a:t>
            </a:r>
            <a:r>
              <a:rPr lang="es-ES" dirty="0">
                <a:solidFill>
                  <a:srgbClr val="FF0000"/>
                </a:solidFill>
              </a:rPr>
              <a:t> definidos por el Ministerio.</a:t>
            </a:r>
          </a:p>
          <a:p>
            <a:r>
              <a:rPr lang="es-ES" dirty="0">
                <a:solidFill>
                  <a:srgbClr val="FF0000"/>
                </a:solidFill>
              </a:rPr>
              <a:t>La </a:t>
            </a:r>
            <a:r>
              <a:rPr lang="es-ES" b="1" dirty="0">
                <a:solidFill>
                  <a:srgbClr val="FF0000"/>
                </a:solidFill>
              </a:rPr>
              <a:t>atención inicial de urgencias</a:t>
            </a:r>
            <a:r>
              <a:rPr lang="es-ES" dirty="0">
                <a:solidFill>
                  <a:srgbClr val="FF0000"/>
                </a:solidFill>
              </a:rPr>
              <a:t>,</a:t>
            </a:r>
            <a:r>
              <a:rPr lang="es-ES" dirty="0"/>
              <a:t> cuando no exista acuerdo tarifario entre las partes.</a:t>
            </a:r>
          </a:p>
          <a:p>
            <a:pPr fontAlgn="base"/>
            <a:r>
              <a:rPr lang="es-ES" dirty="0"/>
              <a:t>Estas disposiciones permiten mantener estabilidad en los precios de los servicios financiados con recursos del SOAT, evitando que las variaciones inflacionarias distorsionen el reconocimiento de las atenciones médicas. Adicionalmente, la circular indica que el manual tarifario SOAT 2026 puede ser usado como </a:t>
            </a:r>
            <a:r>
              <a:rPr lang="es-ES" b="1" dirty="0"/>
              <a:t>referente para otros contratos o acuerdos de pago</a:t>
            </a:r>
            <a:r>
              <a:rPr lang="es-ES" dirty="0"/>
              <a:t> entre prestadores y aseguradores, sin carácter obligatorio.</a:t>
            </a:r>
          </a:p>
          <a:p>
            <a:pPr fontAlgn="base"/>
            <a:r>
              <a:rPr lang="es-ES" b="1" dirty="0">
                <a:solidFill>
                  <a:srgbClr val="FF0000"/>
                </a:solidFill>
              </a:rPr>
              <a:t>Qué cambia con la circular externa 047 de 2025 en la operación del manual tarifario SOAT 2026</a:t>
            </a:r>
            <a:endParaRPr lang="es-ES" dirty="0">
              <a:solidFill>
                <a:srgbClr val="FF0000"/>
              </a:solidFill>
            </a:endParaRPr>
          </a:p>
          <a:p>
            <a:pPr fontAlgn="base"/>
            <a:r>
              <a:rPr lang="es-ES" dirty="0"/>
              <a:t>La circular externa 047 de 2025 transforma la estructura de cálculo de las tarifas SOAT 2026, pasando de valores fijos en pesos a una </a:t>
            </a:r>
            <a:r>
              <a:rPr lang="es-ES" b="1" dirty="0"/>
              <a:t>base indexada en UVB</a:t>
            </a:r>
            <a:r>
              <a:rPr lang="es-ES" dirty="0"/>
              <a:t>. En la práctica, esto implica tres ajustes operativos centrales:</a:t>
            </a:r>
          </a:p>
          <a:p>
            <a:endParaRPr lang="es-CO" dirty="0"/>
          </a:p>
        </p:txBody>
      </p:sp>
    </p:spTree>
    <p:extLst>
      <p:ext uri="{BB962C8B-B14F-4D97-AF65-F5344CB8AC3E}">
        <p14:creationId xmlns:p14="http://schemas.microsoft.com/office/powerpoint/2010/main" val="1647722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701CD-8782-115A-F8EE-748F432D745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8CCEC85-5DA9-7CCB-82AF-0A5516E03FFC}"/>
              </a:ext>
            </a:extLst>
          </p:cNvPr>
          <p:cNvSpPr>
            <a:spLocks noGrp="1"/>
          </p:cNvSpPr>
          <p:nvPr>
            <p:ph type="title"/>
          </p:nvPr>
        </p:nvSpPr>
        <p:spPr>
          <a:xfrm>
            <a:off x="887506" y="360961"/>
            <a:ext cx="9273989" cy="741698"/>
          </a:xfrm>
        </p:spPr>
        <p:txBody>
          <a:bodyPr>
            <a:normAutofit fontScale="90000"/>
          </a:bodyPr>
          <a:lstStyle/>
          <a:p>
            <a:pPr algn="ctr"/>
            <a:r>
              <a:rPr lang="es-ES" sz="3600" b="1" dirty="0">
                <a:latin typeface="Arial" panose="020B0604020202020204" pitchFamily="34" charset="0"/>
                <a:cs typeface="Arial" panose="020B0604020202020204" pitchFamily="34" charset="0"/>
              </a:rPr>
              <a:t>Normativa </a:t>
            </a:r>
            <a:r>
              <a:rPr lang="es-ES" sz="3600" b="1" dirty="0" err="1">
                <a:latin typeface="Arial" panose="020B0604020202020204" pitchFamily="34" charset="0"/>
                <a:cs typeface="Arial" panose="020B0604020202020204" pitchFamily="34" charset="0"/>
              </a:rPr>
              <a:t>soat</a:t>
            </a:r>
            <a:r>
              <a:rPr lang="es-ES" sz="3600" b="1" dirty="0">
                <a:latin typeface="Arial" panose="020B0604020202020204" pitchFamily="34" charset="0"/>
                <a:cs typeface="Arial" panose="020B0604020202020204" pitchFamily="34" charset="0"/>
              </a:rPr>
              <a:t> año 2026 circular 047</a:t>
            </a:r>
            <a:endParaRPr lang="es-CO" sz="3600" b="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5FFF33D1-FB19-E68D-8F64-B69965BECB39}"/>
              </a:ext>
            </a:extLst>
          </p:cNvPr>
          <p:cNvSpPr>
            <a:spLocks noGrp="1"/>
          </p:cNvSpPr>
          <p:nvPr>
            <p:ph idx="1"/>
          </p:nvPr>
        </p:nvSpPr>
        <p:spPr>
          <a:xfrm>
            <a:off x="412376" y="1289125"/>
            <a:ext cx="11430000" cy="5282004"/>
          </a:xfrm>
        </p:spPr>
        <p:txBody>
          <a:bodyPr>
            <a:normAutofit fontScale="92500" lnSpcReduction="10000"/>
          </a:bodyPr>
          <a:lstStyle/>
          <a:p>
            <a:r>
              <a:rPr lang="es-ES" b="1" dirty="0">
                <a:solidFill>
                  <a:srgbClr val="FF0000"/>
                </a:solidFill>
              </a:rPr>
              <a:t>Tarifas expresadas en UVB</a:t>
            </a:r>
            <a:r>
              <a:rPr lang="es-ES" dirty="0">
                <a:solidFill>
                  <a:srgbClr val="FF0000"/>
                </a:solidFill>
              </a:rPr>
              <a:t>: </a:t>
            </a:r>
            <a:r>
              <a:rPr lang="es-ES" dirty="0"/>
              <a:t>cada procedimiento y servicio del manual tarifario SOAT 2026 se define con un valor en UVB, que se convierte a pesos aplicando el valor vigente de la UVB para el año de prestación.</a:t>
            </a:r>
          </a:p>
          <a:p>
            <a:r>
              <a:rPr lang="es-ES" b="1" dirty="0">
                <a:solidFill>
                  <a:srgbClr val="FF0000"/>
                </a:solidFill>
              </a:rPr>
              <a:t>Cálculo en pesos</a:t>
            </a:r>
            <a:r>
              <a:rPr lang="es-ES" dirty="0">
                <a:solidFill>
                  <a:srgbClr val="FF0000"/>
                </a:solidFill>
              </a:rPr>
              <a:t>: </a:t>
            </a:r>
            <a:r>
              <a:rPr lang="es-ES" dirty="0"/>
              <a:t>el valor a facturar se obtiene multiplicando la tarifa en UVB por el valor de la UVB publicado por el Ministerio de Hacienda para el año correspondiente.</a:t>
            </a:r>
          </a:p>
          <a:p>
            <a:r>
              <a:rPr lang="es-ES" b="1" dirty="0">
                <a:solidFill>
                  <a:srgbClr val="FF0000"/>
                </a:solidFill>
              </a:rPr>
              <a:t>Ajuste a la centena más próxima</a:t>
            </a:r>
            <a:r>
              <a:rPr lang="es-ES" dirty="0">
                <a:solidFill>
                  <a:srgbClr val="FF0000"/>
                </a:solidFill>
              </a:rPr>
              <a:t>: </a:t>
            </a:r>
            <a:r>
              <a:rPr lang="es-ES" dirty="0"/>
              <a:t>una vez calculado el valor en pesos, el resultado debe redondearse a la centena más cercana, siguiendo la regla del Anexo técnico 1 del decreto 780 de 2016.</a:t>
            </a:r>
          </a:p>
          <a:p>
            <a:pPr fontAlgn="base"/>
            <a:r>
              <a:rPr lang="es-ES" dirty="0"/>
              <a:t>Estos tres pasos deben implementarse en los sistemas de información contable y de facturación de las EPS, IPS y aseguradoras SOAT. En la práctica, el tarifario deja de ser una tabla estática y se convierte en un modelo de </a:t>
            </a:r>
            <a:r>
              <a:rPr lang="es-ES" b="1" dirty="0"/>
              <a:t>cálculo dinámico y parametrizable</a:t>
            </a:r>
            <a:r>
              <a:rPr lang="es-ES" dirty="0"/>
              <a:t>.</a:t>
            </a:r>
          </a:p>
          <a:p>
            <a:pPr fontAlgn="base"/>
            <a:r>
              <a:rPr lang="es-ES" b="1" dirty="0">
                <a:solidFill>
                  <a:srgbClr val="FF0000"/>
                </a:solidFill>
              </a:rPr>
              <a:t>Que es la UVB y cual es su valor para el año 2026</a:t>
            </a:r>
            <a:endParaRPr lang="es-ES" dirty="0">
              <a:solidFill>
                <a:srgbClr val="FF0000"/>
              </a:solidFill>
            </a:endParaRPr>
          </a:p>
          <a:p>
            <a:pPr fontAlgn="base"/>
            <a:r>
              <a:rPr lang="es-ES" dirty="0"/>
              <a:t>La Unidad de Valor Básico o UVB es una unidad de medida de valor en pesos colombianos utilizada para determinar diferentes cuantías que anteriormente se expresaban en salarios mínimos mensuales legales vigentes (SMMLV)  y en algunos casos en Unidades de Valor Tributario.</a:t>
            </a:r>
          </a:p>
          <a:p>
            <a:pPr fontAlgn="base"/>
            <a:r>
              <a:rPr lang="es-ES" b="1" dirty="0"/>
              <a:t>El valor de la UVB para 2026 será de </a:t>
            </a:r>
            <a:r>
              <a:rPr lang="es-ES" b="1" dirty="0">
                <a:solidFill>
                  <a:srgbClr val="FF0000"/>
                </a:solidFill>
              </a:rPr>
              <a:t>$12.110 </a:t>
            </a:r>
            <a:r>
              <a:rPr lang="es-ES" b="1" dirty="0"/>
              <a:t>pesos colombianos, según resolución del Ministerio de Hacienda y Crédito Publico del día 31 de diciembre de 2025.</a:t>
            </a:r>
            <a:endParaRPr lang="es-ES" dirty="0"/>
          </a:p>
          <a:p>
            <a:endParaRPr lang="es-CO" dirty="0"/>
          </a:p>
        </p:txBody>
      </p:sp>
    </p:spTree>
    <p:extLst>
      <p:ext uri="{BB962C8B-B14F-4D97-AF65-F5344CB8AC3E}">
        <p14:creationId xmlns:p14="http://schemas.microsoft.com/office/powerpoint/2010/main" val="2031125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5583E-0CC8-B63C-E49B-D460E51F1AA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6BA97FB-7537-9B09-1191-2EEE47615D04}"/>
              </a:ext>
            </a:extLst>
          </p:cNvPr>
          <p:cNvSpPr>
            <a:spLocks noGrp="1"/>
          </p:cNvSpPr>
          <p:nvPr>
            <p:ph type="title"/>
          </p:nvPr>
        </p:nvSpPr>
        <p:spPr>
          <a:xfrm>
            <a:off x="887506" y="360961"/>
            <a:ext cx="9273989" cy="741698"/>
          </a:xfrm>
        </p:spPr>
        <p:txBody>
          <a:bodyPr>
            <a:normAutofit fontScale="90000"/>
          </a:bodyPr>
          <a:lstStyle/>
          <a:p>
            <a:pPr algn="ctr"/>
            <a:r>
              <a:rPr lang="es-ES" sz="3600" b="1" dirty="0">
                <a:latin typeface="Arial" panose="020B0604020202020204" pitchFamily="34" charset="0"/>
                <a:cs typeface="Arial" panose="020B0604020202020204" pitchFamily="34" charset="0"/>
              </a:rPr>
              <a:t>Normativa </a:t>
            </a:r>
            <a:r>
              <a:rPr lang="es-ES" sz="3600" b="1" dirty="0" err="1">
                <a:latin typeface="Arial" panose="020B0604020202020204" pitchFamily="34" charset="0"/>
                <a:cs typeface="Arial" panose="020B0604020202020204" pitchFamily="34" charset="0"/>
              </a:rPr>
              <a:t>soat</a:t>
            </a:r>
            <a:r>
              <a:rPr lang="es-ES" sz="3600" b="1" dirty="0">
                <a:latin typeface="Arial" panose="020B0604020202020204" pitchFamily="34" charset="0"/>
                <a:cs typeface="Arial" panose="020B0604020202020204" pitchFamily="34" charset="0"/>
              </a:rPr>
              <a:t> año 2026 circular 047</a:t>
            </a:r>
            <a:endParaRPr lang="es-CO" sz="3600" b="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97A58E43-B711-F96D-61EA-5F6AD466DE38}"/>
              </a:ext>
            </a:extLst>
          </p:cNvPr>
          <p:cNvSpPr>
            <a:spLocks noGrp="1"/>
          </p:cNvSpPr>
          <p:nvPr>
            <p:ph idx="1"/>
          </p:nvPr>
        </p:nvSpPr>
        <p:spPr>
          <a:xfrm>
            <a:off x="412376" y="1289125"/>
            <a:ext cx="11430000" cy="5282004"/>
          </a:xfrm>
        </p:spPr>
        <p:txBody>
          <a:bodyPr>
            <a:normAutofit fontScale="92500" lnSpcReduction="10000"/>
          </a:bodyPr>
          <a:lstStyle/>
          <a:p>
            <a:pPr fontAlgn="base"/>
            <a:r>
              <a:rPr lang="es-ES" b="1" dirty="0">
                <a:solidFill>
                  <a:srgbClr val="FF0000"/>
                </a:solidFill>
              </a:rPr>
              <a:t>Responsables y obligaciones de aplicar el manual tarifario SOAT 2026</a:t>
            </a:r>
            <a:endParaRPr lang="es-ES" dirty="0">
              <a:solidFill>
                <a:srgbClr val="FF0000"/>
              </a:solidFill>
            </a:endParaRPr>
          </a:p>
          <a:p>
            <a:pPr fontAlgn="base"/>
            <a:r>
              <a:rPr lang="es-ES" dirty="0"/>
              <a:t>La circular externa 047 de 2025 asigna responsabilidades claras a los actores del sistema que intervienen en la atención y reconocimiento de servicios financiados por el SOAT:</a:t>
            </a:r>
          </a:p>
          <a:p>
            <a:r>
              <a:rPr lang="es-ES" b="1" dirty="0">
                <a:solidFill>
                  <a:srgbClr val="FF0000"/>
                </a:solidFill>
              </a:rPr>
              <a:t>Compañías de seguros autorizadas para expedir la póliza SOAT</a:t>
            </a:r>
            <a:br>
              <a:rPr lang="es-ES" dirty="0"/>
            </a:br>
            <a:r>
              <a:rPr lang="es-ES" dirty="0"/>
              <a:t>Deben reconocer las prestaciones con base en las tarifas del manual tarifario SOAT 2026 indexadas a la UVB, verificando la correcta aplicación de la fórmula de liquidación y el ajuste final a la centena.</a:t>
            </a:r>
          </a:p>
          <a:p>
            <a:r>
              <a:rPr lang="es-ES" b="1" dirty="0">
                <a:solidFill>
                  <a:srgbClr val="FF0000"/>
                </a:solidFill>
              </a:rPr>
              <a:t>Entidades responsables de pago</a:t>
            </a:r>
            <a:br>
              <a:rPr lang="es-ES" dirty="0"/>
            </a:br>
            <a:r>
              <a:rPr lang="es-ES" dirty="0"/>
              <a:t>Aplicarán las tarifas en UVB para los eventos definidos en la circular, garantizando coherencia entre el valor en UVB, el valor de la UVB vigente y el monto liquidado.</a:t>
            </a:r>
          </a:p>
          <a:p>
            <a:r>
              <a:rPr lang="es-ES" b="1" dirty="0">
                <a:solidFill>
                  <a:srgbClr val="FF0000"/>
                </a:solidFill>
              </a:rPr>
              <a:t>Prestadores de servicios de salud (IPS públicas y privadas)</a:t>
            </a:r>
            <a:br>
              <a:rPr lang="es-ES" dirty="0">
                <a:solidFill>
                  <a:srgbClr val="FF0000"/>
                </a:solidFill>
              </a:rPr>
            </a:br>
            <a:r>
              <a:rPr lang="es-ES" dirty="0"/>
              <a:t>Deberán facturar usando los códigos y tarifas en UVB del manual tarifario SOAT 2026, liquidando los valores en pesos de acuerdo con la UVB vigente del año de prestación y aplicando el redondeo a centena.</a:t>
            </a:r>
          </a:p>
          <a:p>
            <a:r>
              <a:rPr lang="es-ES" b="1" dirty="0">
                <a:solidFill>
                  <a:srgbClr val="FF0000"/>
                </a:solidFill>
              </a:rPr>
              <a:t>Empresas de transporte asistencial de pacientes</a:t>
            </a:r>
            <a:br>
              <a:rPr lang="es-ES" dirty="0"/>
            </a:br>
            <a:r>
              <a:rPr lang="es-ES" dirty="0"/>
              <a:t>Ajustarán su facturación al nuevo esquema tarifario en UVB cuando sus servicios sean reconocidos en el marco de los eventos definidos por la norma.</a:t>
            </a:r>
          </a:p>
          <a:p>
            <a:endParaRPr lang="es-CO" dirty="0"/>
          </a:p>
        </p:txBody>
      </p:sp>
    </p:spTree>
    <p:extLst>
      <p:ext uri="{BB962C8B-B14F-4D97-AF65-F5344CB8AC3E}">
        <p14:creationId xmlns:p14="http://schemas.microsoft.com/office/powerpoint/2010/main" val="3896057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DC1DC-7C4F-49FD-A531-A83D0B7CE74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C33D0B4-EE0F-9AAD-AD1D-2237D907A04F}"/>
              </a:ext>
            </a:extLst>
          </p:cNvPr>
          <p:cNvSpPr>
            <a:spLocks noGrp="1"/>
          </p:cNvSpPr>
          <p:nvPr>
            <p:ph type="title"/>
          </p:nvPr>
        </p:nvSpPr>
        <p:spPr>
          <a:xfrm>
            <a:off x="887506" y="360961"/>
            <a:ext cx="9273989" cy="741698"/>
          </a:xfrm>
        </p:spPr>
        <p:txBody>
          <a:bodyPr>
            <a:normAutofit fontScale="90000"/>
          </a:bodyPr>
          <a:lstStyle/>
          <a:p>
            <a:pPr algn="ctr"/>
            <a:r>
              <a:rPr lang="es-ES" sz="3600" b="1" dirty="0">
                <a:latin typeface="Arial" panose="020B0604020202020204" pitchFamily="34" charset="0"/>
                <a:cs typeface="Arial" panose="020B0604020202020204" pitchFamily="34" charset="0"/>
              </a:rPr>
              <a:t>Normativa </a:t>
            </a:r>
            <a:r>
              <a:rPr lang="es-ES" sz="3600" b="1" dirty="0" err="1">
                <a:latin typeface="Arial" panose="020B0604020202020204" pitchFamily="34" charset="0"/>
                <a:cs typeface="Arial" panose="020B0604020202020204" pitchFamily="34" charset="0"/>
              </a:rPr>
              <a:t>soat</a:t>
            </a:r>
            <a:r>
              <a:rPr lang="es-ES" sz="3600" b="1" dirty="0">
                <a:latin typeface="Arial" panose="020B0604020202020204" pitchFamily="34" charset="0"/>
                <a:cs typeface="Arial" panose="020B0604020202020204" pitchFamily="34" charset="0"/>
              </a:rPr>
              <a:t> año 2026 circular 047</a:t>
            </a:r>
            <a:endParaRPr lang="es-CO" sz="3600" b="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65F02B1F-C247-2922-2D25-5ED9A4B2A505}"/>
              </a:ext>
            </a:extLst>
          </p:cNvPr>
          <p:cNvSpPr>
            <a:spLocks noGrp="1"/>
          </p:cNvSpPr>
          <p:nvPr>
            <p:ph idx="1"/>
          </p:nvPr>
        </p:nvSpPr>
        <p:spPr>
          <a:xfrm>
            <a:off x="412376" y="1289125"/>
            <a:ext cx="11430000" cy="5282004"/>
          </a:xfrm>
        </p:spPr>
        <p:txBody>
          <a:bodyPr>
            <a:normAutofit lnSpcReduction="10000"/>
          </a:bodyPr>
          <a:lstStyle/>
          <a:p>
            <a:pPr algn="just" fontAlgn="base"/>
            <a:r>
              <a:rPr lang="es-ES" sz="2800" b="1" dirty="0">
                <a:solidFill>
                  <a:srgbClr val="FF0000"/>
                </a:solidFill>
                <a:latin typeface="Arial" panose="020B0604020202020204" pitchFamily="34" charset="0"/>
                <a:cs typeface="Arial" panose="020B0604020202020204" pitchFamily="34" charset="0"/>
              </a:rPr>
              <a:t>Vigencia y aplicación del manual tarifario SOAT 2026 indexado a la UVB</a:t>
            </a:r>
            <a:endParaRPr lang="es-ES" sz="2800" dirty="0">
              <a:solidFill>
                <a:srgbClr val="FF0000"/>
              </a:solidFill>
              <a:latin typeface="Arial" panose="020B0604020202020204" pitchFamily="34" charset="0"/>
              <a:cs typeface="Arial" panose="020B0604020202020204" pitchFamily="34" charset="0"/>
            </a:endParaRPr>
          </a:p>
          <a:p>
            <a:pPr algn="just" fontAlgn="base"/>
            <a:r>
              <a:rPr lang="es-ES" sz="2800" b="1" dirty="0">
                <a:latin typeface="Arial" panose="020B0604020202020204" pitchFamily="34" charset="0"/>
                <a:cs typeface="Arial" panose="020B0604020202020204" pitchFamily="34" charset="0"/>
              </a:rPr>
              <a:t>Las tarifas indexadas en UVB establecidas en la circular externa 047 de 2025 rigen a partir de la vigencia 2026. La norma no contempla una etapa de transición, por lo que los prestadores y aseguradores deben actualizar sus sistemas, parametrizar el tarifario y verificar la fórmula de cálculo desde el inicio del año. </a:t>
            </a:r>
          </a:p>
          <a:p>
            <a:pPr algn="just" fontAlgn="base"/>
            <a:r>
              <a:rPr lang="es-ES" sz="2800" b="1" dirty="0">
                <a:latin typeface="Arial" panose="020B0604020202020204" pitchFamily="34" charset="0"/>
                <a:cs typeface="Arial" panose="020B0604020202020204" pitchFamily="34" charset="0"/>
              </a:rPr>
              <a:t>El cumplimiento pleno será exigible en todos los servicios facturados con cargo a los recursos del SOAT y los demás eventos definidos.</a:t>
            </a:r>
            <a:endParaRPr lang="es-ES" sz="2800" dirty="0">
              <a:latin typeface="Arial" panose="020B0604020202020204" pitchFamily="34" charset="0"/>
              <a:cs typeface="Arial" panose="020B0604020202020204" pitchFamily="34" charset="0"/>
            </a:endParaRPr>
          </a:p>
          <a:p>
            <a:pPr algn="just"/>
            <a:br>
              <a:rPr lang="es-ES" sz="2800" dirty="0">
                <a:latin typeface="Arial" panose="020B0604020202020204" pitchFamily="34" charset="0"/>
                <a:cs typeface="Arial" panose="020B0604020202020204" pitchFamily="34" charset="0"/>
              </a:rPr>
            </a:br>
            <a:endParaRPr lang="es-CO"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7393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A31E03-E28E-1F61-5D8F-718BC39CD233}"/>
              </a:ext>
            </a:extLst>
          </p:cNvPr>
          <p:cNvSpPr>
            <a:spLocks noGrp="1"/>
          </p:cNvSpPr>
          <p:nvPr>
            <p:ph type="title"/>
          </p:nvPr>
        </p:nvSpPr>
        <p:spPr>
          <a:xfrm>
            <a:off x="1335742" y="351997"/>
            <a:ext cx="8610600" cy="526544"/>
          </a:xfrm>
        </p:spPr>
        <p:txBody>
          <a:bodyPr>
            <a:normAutofit fontScale="90000"/>
          </a:bodyPr>
          <a:lstStyle/>
          <a:p>
            <a:pPr algn="ctr"/>
            <a:r>
              <a:rPr lang="es-CO" b="1" dirty="0"/>
              <a:t>Decreto 441 de 2022</a:t>
            </a:r>
            <a:br>
              <a:rPr lang="es-CO" dirty="0"/>
            </a:br>
            <a:r>
              <a:rPr lang="es-CO" b="1" i="1" dirty="0"/>
              <a:t>Contextualización</a:t>
            </a:r>
            <a:endParaRPr lang="es-CO" dirty="0"/>
          </a:p>
        </p:txBody>
      </p:sp>
      <p:sp>
        <p:nvSpPr>
          <p:cNvPr id="3" name="Marcador de contenido 2">
            <a:extLst>
              <a:ext uri="{FF2B5EF4-FFF2-40B4-BE49-F238E27FC236}">
                <a16:creationId xmlns:a16="http://schemas.microsoft.com/office/drawing/2014/main" id="{5BC34431-C11D-8FB3-9DA9-9AA45B83C7DE}"/>
              </a:ext>
            </a:extLst>
          </p:cNvPr>
          <p:cNvSpPr>
            <a:spLocks noGrp="1"/>
          </p:cNvSpPr>
          <p:nvPr>
            <p:ph idx="1"/>
          </p:nvPr>
        </p:nvSpPr>
        <p:spPr>
          <a:xfrm>
            <a:off x="685800" y="1178860"/>
            <a:ext cx="10820400" cy="4024125"/>
          </a:xfrm>
        </p:spPr>
        <p:txBody>
          <a:bodyPr/>
          <a:lstStyle/>
          <a:p>
            <a:pPr marL="0" indent="0" algn="ctr">
              <a:buNone/>
            </a:pPr>
            <a:r>
              <a:rPr lang="es-CO" b="1" dirty="0"/>
              <a:t>NORMATIVIDAD</a:t>
            </a:r>
            <a:endParaRPr lang="es-CO" dirty="0"/>
          </a:p>
          <a:p>
            <a:pPr marL="0" indent="0" algn="ctr">
              <a:buNone/>
            </a:pPr>
            <a:r>
              <a:rPr lang="es-ES" b="1" dirty="0"/>
              <a:t>LINEA DE TIEMPO: RELACIÓN CONTRACTUAL</a:t>
            </a:r>
          </a:p>
          <a:p>
            <a:pPr marL="0" indent="0">
              <a:buNone/>
            </a:pPr>
            <a:endParaRPr lang="es-CO" dirty="0"/>
          </a:p>
        </p:txBody>
      </p:sp>
      <p:pic>
        <p:nvPicPr>
          <p:cNvPr id="9" name="Imagen 8">
            <a:extLst>
              <a:ext uri="{FF2B5EF4-FFF2-40B4-BE49-F238E27FC236}">
                <a16:creationId xmlns:a16="http://schemas.microsoft.com/office/drawing/2014/main" id="{F3953597-5FB1-B867-A494-B49783EB905C}"/>
              </a:ext>
            </a:extLst>
          </p:cNvPr>
          <p:cNvPicPr>
            <a:picLocks noChangeAspect="1"/>
          </p:cNvPicPr>
          <p:nvPr/>
        </p:nvPicPr>
        <p:blipFill>
          <a:blip r:embed="rId2"/>
          <a:stretch>
            <a:fillRect/>
          </a:stretch>
        </p:blipFill>
        <p:spPr>
          <a:xfrm>
            <a:off x="614083" y="2033008"/>
            <a:ext cx="11214847" cy="4582945"/>
          </a:xfrm>
          <a:prstGeom prst="rect">
            <a:avLst/>
          </a:prstGeom>
        </p:spPr>
      </p:pic>
    </p:spTree>
    <p:extLst>
      <p:ext uri="{BB962C8B-B14F-4D97-AF65-F5344CB8AC3E}">
        <p14:creationId xmlns:p14="http://schemas.microsoft.com/office/powerpoint/2010/main" val="1848492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D865DB-40BB-3400-D68D-F83B285AD1FA}"/>
              </a:ext>
            </a:extLst>
          </p:cNvPr>
          <p:cNvSpPr>
            <a:spLocks noGrp="1"/>
          </p:cNvSpPr>
          <p:nvPr>
            <p:ph type="title"/>
          </p:nvPr>
        </p:nvSpPr>
        <p:spPr>
          <a:xfrm>
            <a:off x="1452282" y="394447"/>
            <a:ext cx="8610600" cy="448235"/>
          </a:xfrm>
        </p:spPr>
        <p:txBody>
          <a:bodyPr>
            <a:normAutofit fontScale="90000"/>
          </a:bodyPr>
          <a:lstStyle/>
          <a:p>
            <a:pPr algn="ctr"/>
            <a:r>
              <a:rPr lang="es-CO" b="1" dirty="0"/>
              <a:t>Decreto 441 de 2022</a:t>
            </a:r>
            <a:endParaRPr lang="es-CO" dirty="0"/>
          </a:p>
        </p:txBody>
      </p:sp>
      <p:pic>
        <p:nvPicPr>
          <p:cNvPr id="5" name="Marcador de contenido 4">
            <a:extLst>
              <a:ext uri="{FF2B5EF4-FFF2-40B4-BE49-F238E27FC236}">
                <a16:creationId xmlns:a16="http://schemas.microsoft.com/office/drawing/2014/main" id="{41ABE897-E9F4-989F-FD66-F91130BC0853}"/>
              </a:ext>
            </a:extLst>
          </p:cNvPr>
          <p:cNvPicPr>
            <a:picLocks noGrp="1" noChangeAspect="1"/>
          </p:cNvPicPr>
          <p:nvPr>
            <p:ph idx="1"/>
          </p:nvPr>
        </p:nvPicPr>
        <p:blipFill>
          <a:blip r:embed="rId2"/>
          <a:stretch>
            <a:fillRect/>
          </a:stretch>
        </p:blipFill>
        <p:spPr>
          <a:xfrm>
            <a:off x="537882" y="1174377"/>
            <a:ext cx="11098305" cy="5289176"/>
          </a:xfrm>
          <a:prstGeom prst="rect">
            <a:avLst/>
          </a:prstGeom>
        </p:spPr>
      </p:pic>
    </p:spTree>
    <p:extLst>
      <p:ext uri="{BB962C8B-B14F-4D97-AF65-F5344CB8AC3E}">
        <p14:creationId xmlns:p14="http://schemas.microsoft.com/office/powerpoint/2010/main" val="1601840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C18F44-ED7B-8A2B-90D6-73D901982487}"/>
              </a:ext>
            </a:extLst>
          </p:cNvPr>
          <p:cNvSpPr>
            <a:spLocks noGrp="1"/>
          </p:cNvSpPr>
          <p:nvPr>
            <p:ph type="title"/>
          </p:nvPr>
        </p:nvSpPr>
        <p:spPr>
          <a:xfrm>
            <a:off x="1461247" y="163738"/>
            <a:ext cx="8610600" cy="1293028"/>
          </a:xfrm>
        </p:spPr>
        <p:txBody>
          <a:bodyPr/>
          <a:lstStyle/>
          <a:p>
            <a:pPr algn="ctr"/>
            <a:r>
              <a:rPr lang="es-CO" b="1" dirty="0">
                <a:latin typeface="Arial" panose="020B0604020202020204" pitchFamily="34" charset="0"/>
                <a:cs typeface="Arial" panose="020B0604020202020204" pitchFamily="34" charset="0"/>
              </a:rPr>
              <a:t>Resolución 2284 de 2023</a:t>
            </a:r>
          </a:p>
        </p:txBody>
      </p:sp>
      <p:sp>
        <p:nvSpPr>
          <p:cNvPr id="3" name="Marcador de contenido 2">
            <a:extLst>
              <a:ext uri="{FF2B5EF4-FFF2-40B4-BE49-F238E27FC236}">
                <a16:creationId xmlns:a16="http://schemas.microsoft.com/office/drawing/2014/main" id="{5827E8B7-6AB8-0D5D-B1FB-CF26C066F1D9}"/>
              </a:ext>
            </a:extLst>
          </p:cNvPr>
          <p:cNvSpPr>
            <a:spLocks noGrp="1"/>
          </p:cNvSpPr>
          <p:nvPr>
            <p:ph idx="1"/>
          </p:nvPr>
        </p:nvSpPr>
        <p:spPr/>
        <p:txBody>
          <a:bodyPr>
            <a:normAutofit/>
          </a:bodyPr>
          <a:lstStyle/>
          <a:p>
            <a:pPr algn="ctr"/>
            <a:r>
              <a:rPr lang="es-ES" sz="4000" b="1" dirty="0">
                <a:latin typeface="Arial" panose="020B0604020202020204" pitchFamily="34" charset="0"/>
                <a:cs typeface="Arial" panose="020B0604020202020204" pitchFamily="34" charset="0"/>
              </a:rPr>
              <a:t>“Por la cual se establecen los soportes de cobro de la factura de venta en salud, el Manual Único de Devoluciones, Glosas y Respuestas y se dictan otras disposiciones</a:t>
            </a:r>
            <a:r>
              <a:rPr lang="es-ES" sz="4000" i="1" dirty="0">
                <a:latin typeface="Arial" panose="020B0604020202020204" pitchFamily="34" charset="0"/>
                <a:cs typeface="Arial" panose="020B0604020202020204" pitchFamily="34" charset="0"/>
              </a:rPr>
              <a:t>"</a:t>
            </a:r>
            <a:endParaRPr lang="es-CO"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9172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343DD0-728B-A0A9-B020-5D0C54BC9A9A}"/>
              </a:ext>
            </a:extLst>
          </p:cNvPr>
          <p:cNvSpPr>
            <a:spLocks noGrp="1"/>
          </p:cNvSpPr>
          <p:nvPr>
            <p:ph type="title"/>
          </p:nvPr>
        </p:nvSpPr>
        <p:spPr>
          <a:xfrm>
            <a:off x="1718983" y="343031"/>
            <a:ext cx="8610600" cy="867204"/>
          </a:xfrm>
        </p:spPr>
        <p:txBody>
          <a:bodyPr>
            <a:normAutofit fontScale="90000"/>
          </a:bodyPr>
          <a:lstStyle/>
          <a:p>
            <a:pPr algn="ctr"/>
            <a:br>
              <a:rPr lang="es-CO" dirty="0"/>
            </a:br>
            <a:r>
              <a:rPr lang="es-CO" b="1" i="1" dirty="0"/>
              <a:t>Campo de aplicación</a:t>
            </a:r>
            <a:endParaRPr lang="es-CO" dirty="0"/>
          </a:p>
        </p:txBody>
      </p:sp>
      <p:pic>
        <p:nvPicPr>
          <p:cNvPr id="5" name="Marcador de contenido 4">
            <a:extLst>
              <a:ext uri="{FF2B5EF4-FFF2-40B4-BE49-F238E27FC236}">
                <a16:creationId xmlns:a16="http://schemas.microsoft.com/office/drawing/2014/main" id="{DD0271F8-ECDE-93F0-35C3-CFAE9C8FB61B}"/>
              </a:ext>
            </a:extLst>
          </p:cNvPr>
          <p:cNvPicPr>
            <a:picLocks noGrp="1" noChangeAspect="1"/>
          </p:cNvPicPr>
          <p:nvPr>
            <p:ph idx="1"/>
          </p:nvPr>
        </p:nvPicPr>
        <p:blipFill>
          <a:blip r:embed="rId2"/>
          <a:stretch>
            <a:fillRect/>
          </a:stretch>
        </p:blipFill>
        <p:spPr>
          <a:xfrm>
            <a:off x="1344706" y="1532965"/>
            <a:ext cx="9672917" cy="4685273"/>
          </a:xfrm>
          <a:prstGeom prst="rect">
            <a:avLst/>
          </a:prstGeom>
        </p:spPr>
      </p:pic>
    </p:spTree>
    <p:extLst>
      <p:ext uri="{BB962C8B-B14F-4D97-AF65-F5344CB8AC3E}">
        <p14:creationId xmlns:p14="http://schemas.microsoft.com/office/powerpoint/2010/main" val="3325879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22207" y="85948"/>
            <a:ext cx="8610600" cy="946439"/>
          </a:xfrm>
        </p:spPr>
        <p:txBody>
          <a:bodyPr/>
          <a:lstStyle/>
          <a:p>
            <a:pPr algn="ctr"/>
            <a:r>
              <a:rPr lang="es-CO" b="1" dirty="0">
                <a:latin typeface="Arial" panose="020B0604020202020204" pitchFamily="34" charset="0"/>
                <a:cs typeface="Arial" panose="020B0604020202020204" pitchFamily="34" charset="0"/>
              </a:rPr>
              <a:t>Anexos resolución 2284</a:t>
            </a:r>
          </a:p>
        </p:txBody>
      </p:sp>
      <p:pic>
        <p:nvPicPr>
          <p:cNvPr id="4" name="Marcador de contenido 3"/>
          <p:cNvPicPr>
            <a:picLocks noGrp="1" noChangeAspect="1"/>
          </p:cNvPicPr>
          <p:nvPr>
            <p:ph idx="1"/>
          </p:nvPr>
        </p:nvPicPr>
        <p:blipFill>
          <a:blip r:embed="rId2"/>
          <a:stretch>
            <a:fillRect/>
          </a:stretch>
        </p:blipFill>
        <p:spPr>
          <a:xfrm>
            <a:off x="685800" y="1287241"/>
            <a:ext cx="10820400" cy="4745480"/>
          </a:xfrm>
          <a:prstGeom prst="rect">
            <a:avLst/>
          </a:prstGeom>
        </p:spPr>
      </p:pic>
    </p:spTree>
    <p:extLst>
      <p:ext uri="{BB962C8B-B14F-4D97-AF65-F5344CB8AC3E}">
        <p14:creationId xmlns:p14="http://schemas.microsoft.com/office/powerpoint/2010/main" val="3654836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1A89E7-100D-4C12-23B9-5AFB736F722B}"/>
              </a:ext>
            </a:extLst>
          </p:cNvPr>
          <p:cNvSpPr>
            <a:spLocks noGrp="1"/>
          </p:cNvSpPr>
          <p:nvPr>
            <p:ph type="title"/>
          </p:nvPr>
        </p:nvSpPr>
        <p:spPr>
          <a:xfrm>
            <a:off x="1667435" y="226491"/>
            <a:ext cx="8610600" cy="1293028"/>
          </a:xfrm>
        </p:spPr>
        <p:txBody>
          <a:bodyPr>
            <a:normAutofit fontScale="90000"/>
          </a:bodyPr>
          <a:lstStyle/>
          <a:p>
            <a:pPr algn="ctr"/>
            <a:br>
              <a:rPr lang="es-CO" dirty="0"/>
            </a:br>
            <a:r>
              <a:rPr lang="es-CO" b="1" dirty="0">
                <a:latin typeface="Arial" panose="020B0604020202020204" pitchFamily="34" charset="0"/>
                <a:cs typeface="Arial" panose="020B0604020202020204" pitchFamily="34" charset="0"/>
              </a:rPr>
              <a:t>Anexo Técnico No. 3</a:t>
            </a:r>
            <a:br>
              <a:rPr lang="es-CO" b="1" dirty="0">
                <a:latin typeface="Arial" panose="020B0604020202020204" pitchFamily="34" charset="0"/>
                <a:cs typeface="Arial" panose="020B0604020202020204" pitchFamily="34" charset="0"/>
              </a:rPr>
            </a:br>
            <a:r>
              <a:rPr lang="es-ES" b="1" dirty="0">
                <a:latin typeface="Arial" panose="020B0604020202020204" pitchFamily="34" charset="0"/>
                <a:cs typeface="Arial" panose="020B0604020202020204" pitchFamily="34" charset="0"/>
              </a:rPr>
              <a:t>Manual Único de devoluciones Glosas y Respuestas</a:t>
            </a:r>
            <a:endParaRPr lang="es-CO" b="1" dirty="0">
              <a:latin typeface="Arial" panose="020B0604020202020204" pitchFamily="34" charset="0"/>
              <a:cs typeface="Arial" panose="020B0604020202020204" pitchFamily="34" charset="0"/>
            </a:endParaRPr>
          </a:p>
        </p:txBody>
      </p:sp>
      <p:pic>
        <p:nvPicPr>
          <p:cNvPr id="5" name="Marcador de contenido 4">
            <a:extLst>
              <a:ext uri="{FF2B5EF4-FFF2-40B4-BE49-F238E27FC236}">
                <a16:creationId xmlns:a16="http://schemas.microsoft.com/office/drawing/2014/main" id="{5B158B80-02F1-80CE-ACA3-08B484A46355}"/>
              </a:ext>
            </a:extLst>
          </p:cNvPr>
          <p:cNvPicPr>
            <a:picLocks noGrp="1" noChangeAspect="1"/>
          </p:cNvPicPr>
          <p:nvPr>
            <p:ph idx="1"/>
          </p:nvPr>
        </p:nvPicPr>
        <p:blipFill>
          <a:blip r:embed="rId2"/>
          <a:stretch>
            <a:fillRect/>
          </a:stretch>
        </p:blipFill>
        <p:spPr>
          <a:xfrm>
            <a:off x="815787" y="1990165"/>
            <a:ext cx="10748683" cy="4228073"/>
          </a:xfrm>
          <a:prstGeom prst="rect">
            <a:avLst/>
          </a:prstGeom>
        </p:spPr>
      </p:pic>
    </p:spTree>
    <p:extLst>
      <p:ext uri="{BB962C8B-B14F-4D97-AF65-F5344CB8AC3E}">
        <p14:creationId xmlns:p14="http://schemas.microsoft.com/office/powerpoint/2010/main" val="423329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6CD31A-9039-7075-E7BF-06C159ADC798}"/>
              </a:ext>
            </a:extLst>
          </p:cNvPr>
          <p:cNvSpPr>
            <a:spLocks noGrp="1"/>
          </p:cNvSpPr>
          <p:nvPr>
            <p:ph type="title"/>
          </p:nvPr>
        </p:nvSpPr>
        <p:spPr>
          <a:xfrm>
            <a:off x="1470211" y="199597"/>
            <a:ext cx="8610600" cy="1293028"/>
          </a:xfrm>
        </p:spPr>
        <p:txBody>
          <a:bodyPr/>
          <a:lstStyle/>
          <a:p>
            <a:pPr algn="ctr"/>
            <a:br>
              <a:rPr lang="es-CO" dirty="0"/>
            </a:br>
            <a:r>
              <a:rPr lang="es-CO" dirty="0"/>
              <a:t> </a:t>
            </a:r>
            <a:r>
              <a:rPr lang="es-CO" b="1" dirty="0"/>
              <a:t>SOCIALIZACIÓN</a:t>
            </a:r>
            <a:endParaRPr lang="es-CO" dirty="0"/>
          </a:p>
        </p:txBody>
      </p:sp>
      <p:sp>
        <p:nvSpPr>
          <p:cNvPr id="3" name="Marcador de contenido 2">
            <a:extLst>
              <a:ext uri="{FF2B5EF4-FFF2-40B4-BE49-F238E27FC236}">
                <a16:creationId xmlns:a16="http://schemas.microsoft.com/office/drawing/2014/main" id="{8F17E890-3EA6-4F23-9321-DB153AB10153}"/>
              </a:ext>
            </a:extLst>
          </p:cNvPr>
          <p:cNvSpPr>
            <a:spLocks noGrp="1"/>
          </p:cNvSpPr>
          <p:nvPr>
            <p:ph idx="1"/>
          </p:nvPr>
        </p:nvSpPr>
        <p:spPr>
          <a:xfrm>
            <a:off x="766482" y="1492625"/>
            <a:ext cx="10820400" cy="4024125"/>
          </a:xfrm>
        </p:spPr>
        <p:txBody>
          <a:bodyPr/>
          <a:lstStyle/>
          <a:p>
            <a:endParaRPr lang="es-CO" dirty="0"/>
          </a:p>
          <a:p>
            <a:r>
              <a:rPr lang="es-ES" sz="2400" b="1" dirty="0">
                <a:latin typeface="Arial" panose="020B0604020202020204" pitchFamily="34" charset="0"/>
                <a:cs typeface="Arial" panose="020B0604020202020204" pitchFamily="34" charset="0"/>
              </a:rPr>
              <a:t>Resoluciones Reglamentarias del Decreto 441 de 2022</a:t>
            </a:r>
            <a:endParaRPr lang="es-CO" sz="2400" b="1" dirty="0">
              <a:latin typeface="Arial" panose="020B0604020202020204" pitchFamily="34" charset="0"/>
              <a:cs typeface="Arial" panose="020B0604020202020204" pitchFamily="34" charset="0"/>
            </a:endParaRPr>
          </a:p>
          <a:p>
            <a:r>
              <a:rPr lang="es-CO" sz="2400" b="1" i="1" dirty="0">
                <a:latin typeface="Arial" panose="020B0604020202020204" pitchFamily="34" charset="0"/>
                <a:cs typeface="Arial" panose="020B0604020202020204" pitchFamily="34" charset="0"/>
              </a:rPr>
              <a:t>Resolución 2335 de 2023</a:t>
            </a:r>
            <a:endParaRPr lang="es-CO" sz="2400" b="1" dirty="0">
              <a:latin typeface="Arial" panose="020B0604020202020204" pitchFamily="34" charset="0"/>
              <a:cs typeface="Arial" panose="020B0604020202020204" pitchFamily="34" charset="0"/>
            </a:endParaRPr>
          </a:p>
          <a:p>
            <a:r>
              <a:rPr lang="es-CO" sz="2400" b="1" i="1" dirty="0">
                <a:latin typeface="Arial" panose="020B0604020202020204" pitchFamily="34" charset="0"/>
                <a:cs typeface="Arial" panose="020B0604020202020204" pitchFamily="34" charset="0"/>
              </a:rPr>
              <a:t>Resolución 2275 de 2023– Resolución 1884 2024—Resolución 558</a:t>
            </a:r>
          </a:p>
          <a:p>
            <a:r>
              <a:rPr lang="es-CO" sz="2400" b="1" i="1" dirty="0">
                <a:latin typeface="Arial" panose="020B0604020202020204" pitchFamily="34" charset="0"/>
                <a:cs typeface="Arial" panose="020B0604020202020204" pitchFamily="34" charset="0"/>
              </a:rPr>
              <a:t>Resolución 2284 de 2023—</a:t>
            </a:r>
          </a:p>
          <a:p>
            <a:r>
              <a:rPr lang="es-CO" sz="2400" b="1" i="1" dirty="0">
                <a:latin typeface="Arial" panose="020B0604020202020204" pitchFamily="34" charset="0"/>
                <a:cs typeface="Arial" panose="020B0604020202020204" pitchFamily="34" charset="0"/>
              </a:rPr>
              <a:t>Resolución 2718 de 2024– anexos técnicos 4</a:t>
            </a:r>
          </a:p>
          <a:p>
            <a:r>
              <a:rPr lang="es-CO" sz="2400" b="1" i="1" dirty="0">
                <a:latin typeface="Arial" panose="020B0604020202020204" pitchFamily="34" charset="0"/>
                <a:cs typeface="Arial" panose="020B0604020202020204" pitchFamily="34" charset="0"/>
              </a:rPr>
              <a:t>Circular 00000023 copagos y cuotas moderadoras año 2025</a:t>
            </a:r>
          </a:p>
          <a:p>
            <a:r>
              <a:rPr lang="es-CO" sz="2400" b="1" i="1" dirty="0">
                <a:latin typeface="Arial" panose="020B0604020202020204" pitchFamily="34" charset="0"/>
                <a:cs typeface="Arial" panose="020B0604020202020204" pitchFamily="34" charset="0"/>
              </a:rPr>
              <a:t>Circular 00000007 Imposición de barreras </a:t>
            </a:r>
          </a:p>
          <a:p>
            <a:endParaRPr lang="es-CO" sz="2400" b="1" dirty="0">
              <a:latin typeface="Arial" panose="020B0604020202020204" pitchFamily="34" charset="0"/>
              <a:cs typeface="Arial" panose="020B0604020202020204" pitchFamily="34" charset="0"/>
            </a:endParaRPr>
          </a:p>
          <a:p>
            <a:endParaRPr lang="es-CO" dirty="0"/>
          </a:p>
        </p:txBody>
      </p:sp>
    </p:spTree>
    <p:extLst>
      <p:ext uri="{BB962C8B-B14F-4D97-AF65-F5344CB8AC3E}">
        <p14:creationId xmlns:p14="http://schemas.microsoft.com/office/powerpoint/2010/main" val="1375314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AF205-A611-E756-0BF2-9541F8492CD3}"/>
              </a:ext>
            </a:extLst>
          </p:cNvPr>
          <p:cNvSpPr>
            <a:spLocks noGrp="1"/>
          </p:cNvSpPr>
          <p:nvPr>
            <p:ph type="title"/>
          </p:nvPr>
        </p:nvSpPr>
        <p:spPr>
          <a:xfrm>
            <a:off x="2026023" y="317032"/>
            <a:ext cx="8610600" cy="1417639"/>
          </a:xfrm>
        </p:spPr>
        <p:txBody>
          <a:bodyPr/>
          <a:lstStyle/>
          <a:p>
            <a:pPr algn="ctr"/>
            <a:r>
              <a:rPr lang="es-ES" b="1" dirty="0">
                <a:latin typeface="Arial" panose="020B0604020202020204" pitchFamily="34" charset="0"/>
                <a:cs typeface="Arial" panose="020B0604020202020204" pitchFamily="34" charset="0"/>
              </a:rPr>
              <a:t>PROCESO DE FACTURACION Y RADICACION DE CUENTAS</a:t>
            </a:r>
            <a:endParaRPr lang="es-CO" b="1" dirty="0">
              <a:latin typeface="Arial" panose="020B0604020202020204" pitchFamily="34" charset="0"/>
              <a:cs typeface="Arial" panose="020B0604020202020204" pitchFamily="34" charset="0"/>
            </a:endParaRPr>
          </a:p>
        </p:txBody>
      </p:sp>
      <p:pic>
        <p:nvPicPr>
          <p:cNvPr id="5" name="Marcador de contenido 4">
            <a:extLst>
              <a:ext uri="{FF2B5EF4-FFF2-40B4-BE49-F238E27FC236}">
                <a16:creationId xmlns:a16="http://schemas.microsoft.com/office/drawing/2014/main" id="{AA538237-BD9B-E614-4A40-70D02E106E8A}"/>
              </a:ext>
            </a:extLst>
          </p:cNvPr>
          <p:cNvPicPr>
            <a:picLocks noGrp="1" noChangeAspect="1"/>
          </p:cNvPicPr>
          <p:nvPr>
            <p:ph idx="1"/>
          </p:nvPr>
        </p:nvPicPr>
        <p:blipFill>
          <a:blip r:embed="rId2"/>
          <a:stretch>
            <a:fillRect/>
          </a:stretch>
        </p:blipFill>
        <p:spPr>
          <a:xfrm>
            <a:off x="1317813" y="1734671"/>
            <a:ext cx="9789458" cy="4806297"/>
          </a:xfrm>
          <a:prstGeom prst="rect">
            <a:avLst/>
          </a:prstGeom>
        </p:spPr>
      </p:pic>
    </p:spTree>
    <p:extLst>
      <p:ext uri="{BB962C8B-B14F-4D97-AF65-F5344CB8AC3E}">
        <p14:creationId xmlns:p14="http://schemas.microsoft.com/office/powerpoint/2010/main" val="1671686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2EC46B-CE2E-F77E-D478-D5E88693943C}"/>
              </a:ext>
            </a:extLst>
          </p:cNvPr>
          <p:cNvSpPr>
            <a:spLocks noGrp="1"/>
          </p:cNvSpPr>
          <p:nvPr>
            <p:ph type="title"/>
          </p:nvPr>
        </p:nvSpPr>
        <p:spPr>
          <a:xfrm>
            <a:off x="1936376" y="226491"/>
            <a:ext cx="8610600" cy="1293028"/>
          </a:xfrm>
        </p:spPr>
        <p:txBody>
          <a:bodyPr/>
          <a:lstStyle/>
          <a:p>
            <a:pPr algn="ctr"/>
            <a:r>
              <a:rPr lang="es-ES" b="1" dirty="0">
                <a:latin typeface="Arial" panose="020B0604020202020204" pitchFamily="34" charset="0"/>
                <a:cs typeface="Arial" panose="020B0604020202020204" pitchFamily="34" charset="0"/>
              </a:rPr>
              <a:t>PROCESO DE CUENTAS MEDICAS </a:t>
            </a:r>
            <a:endParaRPr lang="es-CO" b="1" dirty="0">
              <a:latin typeface="Arial" panose="020B0604020202020204" pitchFamily="34" charset="0"/>
              <a:cs typeface="Arial" panose="020B0604020202020204" pitchFamily="34" charset="0"/>
            </a:endParaRPr>
          </a:p>
        </p:txBody>
      </p:sp>
      <p:pic>
        <p:nvPicPr>
          <p:cNvPr id="5" name="Marcador de contenido 4">
            <a:extLst>
              <a:ext uri="{FF2B5EF4-FFF2-40B4-BE49-F238E27FC236}">
                <a16:creationId xmlns:a16="http://schemas.microsoft.com/office/drawing/2014/main" id="{6B6C31CF-EE2D-0D7B-8FBF-6316D8DB6242}"/>
              </a:ext>
            </a:extLst>
          </p:cNvPr>
          <p:cNvPicPr>
            <a:picLocks noGrp="1" noChangeAspect="1"/>
          </p:cNvPicPr>
          <p:nvPr>
            <p:ph idx="1"/>
          </p:nvPr>
        </p:nvPicPr>
        <p:blipFill>
          <a:blip r:embed="rId2"/>
          <a:stretch>
            <a:fillRect/>
          </a:stretch>
        </p:blipFill>
        <p:spPr>
          <a:xfrm>
            <a:off x="1030940" y="1398494"/>
            <a:ext cx="10121153" cy="5233015"/>
          </a:xfrm>
          <a:prstGeom prst="rect">
            <a:avLst/>
          </a:prstGeom>
        </p:spPr>
      </p:pic>
    </p:spTree>
    <p:extLst>
      <p:ext uri="{BB962C8B-B14F-4D97-AF65-F5344CB8AC3E}">
        <p14:creationId xmlns:p14="http://schemas.microsoft.com/office/powerpoint/2010/main" val="2951577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F8BF6F-A2EE-F19B-C5A6-6700BE3F7947}"/>
              </a:ext>
            </a:extLst>
          </p:cNvPr>
          <p:cNvSpPr>
            <a:spLocks noGrp="1"/>
          </p:cNvSpPr>
          <p:nvPr>
            <p:ph type="title"/>
          </p:nvPr>
        </p:nvSpPr>
        <p:spPr>
          <a:xfrm>
            <a:off x="1790700" y="109950"/>
            <a:ext cx="8610600" cy="961766"/>
          </a:xfrm>
        </p:spPr>
        <p:txBody>
          <a:bodyPr>
            <a:normAutofit fontScale="90000"/>
          </a:bodyPr>
          <a:lstStyle/>
          <a:p>
            <a:pPr algn="ctr"/>
            <a:br>
              <a:rPr lang="es-CO" dirty="0"/>
            </a:br>
            <a:r>
              <a:rPr lang="es-ES" b="1" dirty="0">
                <a:latin typeface="Arial" panose="020B0604020202020204" pitchFamily="34" charset="0"/>
                <a:cs typeface="Arial" panose="020B0604020202020204" pitchFamily="34" charset="0"/>
              </a:rPr>
              <a:t>Manual Único de devoluciones Glosas y Respuestas resolución 2284 anexo 3</a:t>
            </a:r>
            <a:endParaRPr lang="es-CO" b="1" dirty="0">
              <a:latin typeface="Arial" panose="020B0604020202020204" pitchFamily="34" charset="0"/>
              <a:cs typeface="Arial" panose="020B0604020202020204" pitchFamily="34" charset="0"/>
            </a:endParaRPr>
          </a:p>
        </p:txBody>
      </p:sp>
      <p:pic>
        <p:nvPicPr>
          <p:cNvPr id="5" name="Marcador de contenido 4">
            <a:extLst>
              <a:ext uri="{FF2B5EF4-FFF2-40B4-BE49-F238E27FC236}">
                <a16:creationId xmlns:a16="http://schemas.microsoft.com/office/drawing/2014/main" id="{FD61658E-B984-DB2C-36A1-D60F794C4E1C}"/>
              </a:ext>
            </a:extLst>
          </p:cNvPr>
          <p:cNvPicPr>
            <a:picLocks noGrp="1" noChangeAspect="1"/>
          </p:cNvPicPr>
          <p:nvPr>
            <p:ph idx="1"/>
          </p:nvPr>
        </p:nvPicPr>
        <p:blipFill>
          <a:blip r:embed="rId2"/>
          <a:stretch>
            <a:fillRect/>
          </a:stretch>
        </p:blipFill>
        <p:spPr>
          <a:xfrm>
            <a:off x="1067408" y="1907458"/>
            <a:ext cx="10057183" cy="4650658"/>
          </a:xfrm>
          <a:prstGeom prst="rect">
            <a:avLst/>
          </a:prstGeom>
        </p:spPr>
      </p:pic>
    </p:spTree>
    <p:extLst>
      <p:ext uri="{BB962C8B-B14F-4D97-AF65-F5344CB8AC3E}">
        <p14:creationId xmlns:p14="http://schemas.microsoft.com/office/powerpoint/2010/main" val="856254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8326F-B281-5B30-4F3D-D890577BE0B2}"/>
              </a:ext>
            </a:extLst>
          </p:cNvPr>
          <p:cNvSpPr>
            <a:spLocks noGrp="1"/>
          </p:cNvSpPr>
          <p:nvPr>
            <p:ph type="title"/>
          </p:nvPr>
        </p:nvSpPr>
        <p:spPr>
          <a:xfrm>
            <a:off x="1790699" y="347948"/>
            <a:ext cx="8610600" cy="851587"/>
          </a:xfrm>
        </p:spPr>
        <p:txBody>
          <a:bodyPr>
            <a:normAutofit fontScale="90000"/>
          </a:bodyPr>
          <a:lstStyle/>
          <a:p>
            <a:pPr algn="ctr"/>
            <a:r>
              <a:rPr lang="es-ES" b="1" dirty="0">
                <a:latin typeface="Arial" panose="020B0604020202020204" pitchFamily="34" charset="0"/>
                <a:cs typeface="Arial" panose="020B0604020202020204" pitchFamily="34" charset="0"/>
              </a:rPr>
              <a:t>Manual Único de devoluciones Glosas y Respuestas resolución 2284 anexo 3</a:t>
            </a:r>
            <a:endParaRPr lang="es-CO" dirty="0"/>
          </a:p>
        </p:txBody>
      </p:sp>
      <p:pic>
        <p:nvPicPr>
          <p:cNvPr id="5" name="Marcador de contenido 4">
            <a:extLst>
              <a:ext uri="{FF2B5EF4-FFF2-40B4-BE49-F238E27FC236}">
                <a16:creationId xmlns:a16="http://schemas.microsoft.com/office/drawing/2014/main" id="{2B7736E7-A239-04C4-036A-0D4C5E199B0F}"/>
              </a:ext>
            </a:extLst>
          </p:cNvPr>
          <p:cNvPicPr>
            <a:picLocks noGrp="1" noChangeAspect="1"/>
          </p:cNvPicPr>
          <p:nvPr>
            <p:ph idx="1"/>
          </p:nvPr>
        </p:nvPicPr>
        <p:blipFill>
          <a:blip r:embed="rId2"/>
          <a:stretch>
            <a:fillRect/>
          </a:stretch>
        </p:blipFill>
        <p:spPr>
          <a:xfrm>
            <a:off x="905435" y="1947785"/>
            <a:ext cx="10381129" cy="4786733"/>
          </a:xfrm>
          <a:prstGeom prst="rect">
            <a:avLst/>
          </a:prstGeom>
        </p:spPr>
      </p:pic>
    </p:spTree>
    <p:extLst>
      <p:ext uri="{BB962C8B-B14F-4D97-AF65-F5344CB8AC3E}">
        <p14:creationId xmlns:p14="http://schemas.microsoft.com/office/powerpoint/2010/main" val="793060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0700" y="383458"/>
            <a:ext cx="8610600" cy="737419"/>
          </a:xfrm>
        </p:spPr>
        <p:txBody>
          <a:bodyPr>
            <a:normAutofit fontScale="90000"/>
          </a:bodyPr>
          <a:lstStyle/>
          <a:p>
            <a:pPr algn="ctr"/>
            <a:r>
              <a:rPr lang="es-ES" b="1" dirty="0">
                <a:latin typeface="Arial" panose="020B0604020202020204" pitchFamily="34" charset="0"/>
                <a:cs typeface="Arial" panose="020B0604020202020204" pitchFamily="34" charset="0"/>
              </a:rPr>
              <a:t>Manual Único de devoluciones Glosas y Respuestas resolución 2284 anexo 3</a:t>
            </a:r>
            <a:endParaRPr lang="es-CO" dirty="0"/>
          </a:p>
        </p:txBody>
      </p:sp>
      <p:pic>
        <p:nvPicPr>
          <p:cNvPr id="4" name="Marcador de contenido 3"/>
          <p:cNvPicPr>
            <a:picLocks noGrp="1" noChangeAspect="1"/>
          </p:cNvPicPr>
          <p:nvPr>
            <p:ph idx="1"/>
          </p:nvPr>
        </p:nvPicPr>
        <p:blipFill>
          <a:blip r:embed="rId2"/>
          <a:stretch>
            <a:fillRect/>
          </a:stretch>
        </p:blipFill>
        <p:spPr>
          <a:xfrm>
            <a:off x="904568" y="1681163"/>
            <a:ext cx="10618838" cy="4817960"/>
          </a:xfrm>
          <a:prstGeom prst="rect">
            <a:avLst/>
          </a:prstGeom>
        </p:spPr>
      </p:pic>
    </p:spTree>
    <p:extLst>
      <p:ext uri="{BB962C8B-B14F-4D97-AF65-F5344CB8AC3E}">
        <p14:creationId xmlns:p14="http://schemas.microsoft.com/office/powerpoint/2010/main" val="991559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0700" y="0"/>
            <a:ext cx="8610600" cy="845574"/>
          </a:xfrm>
        </p:spPr>
        <p:txBody>
          <a:bodyPr/>
          <a:lstStyle/>
          <a:p>
            <a:pPr algn="ctr"/>
            <a:r>
              <a:rPr lang="es-CO" b="1" dirty="0">
                <a:latin typeface="Arial" panose="020B0604020202020204" pitchFamily="34" charset="0"/>
                <a:cs typeface="Arial" panose="020B0604020202020204" pitchFamily="34" charset="0"/>
              </a:rPr>
              <a:t>Resolución 2284 de 2023</a:t>
            </a:r>
            <a:endParaRPr lang="es-CO" dirty="0"/>
          </a:p>
        </p:txBody>
      </p:sp>
      <p:pic>
        <p:nvPicPr>
          <p:cNvPr id="4" name="Marcador de contenido 3"/>
          <p:cNvPicPr>
            <a:picLocks noGrp="1" noChangeAspect="1"/>
          </p:cNvPicPr>
          <p:nvPr>
            <p:ph idx="1"/>
          </p:nvPr>
        </p:nvPicPr>
        <p:blipFill>
          <a:blip r:embed="rId2"/>
          <a:stretch>
            <a:fillRect/>
          </a:stretch>
        </p:blipFill>
        <p:spPr>
          <a:xfrm>
            <a:off x="685800" y="812778"/>
            <a:ext cx="10820400" cy="5368970"/>
          </a:xfrm>
          <a:prstGeom prst="rect">
            <a:avLst/>
          </a:prstGeom>
        </p:spPr>
      </p:pic>
    </p:spTree>
    <p:extLst>
      <p:ext uri="{BB962C8B-B14F-4D97-AF65-F5344CB8AC3E}">
        <p14:creationId xmlns:p14="http://schemas.microsoft.com/office/powerpoint/2010/main" val="3633900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0700" y="76115"/>
            <a:ext cx="8610600" cy="1293028"/>
          </a:xfrm>
        </p:spPr>
        <p:txBody>
          <a:bodyPr/>
          <a:lstStyle/>
          <a:p>
            <a:pPr algn="ctr"/>
            <a:r>
              <a:rPr lang="es-CO" b="1" dirty="0">
                <a:latin typeface="Arial" panose="020B0604020202020204" pitchFamily="34" charset="0"/>
                <a:cs typeface="Arial" panose="020B0604020202020204" pitchFamily="34" charset="0"/>
              </a:rPr>
              <a:t>Resolución 2765 de 2025</a:t>
            </a:r>
            <a:endParaRPr lang="es-CO" dirty="0"/>
          </a:p>
        </p:txBody>
      </p:sp>
      <p:sp>
        <p:nvSpPr>
          <p:cNvPr id="3" name="Marcador de contenido 2"/>
          <p:cNvSpPr>
            <a:spLocks noGrp="1"/>
          </p:cNvSpPr>
          <p:nvPr>
            <p:ph idx="1"/>
          </p:nvPr>
        </p:nvSpPr>
        <p:spPr>
          <a:xfrm>
            <a:off x="685800" y="1061884"/>
            <a:ext cx="10820400" cy="5156801"/>
          </a:xfrm>
        </p:spPr>
        <p:txBody>
          <a:bodyPr/>
          <a:lstStyle/>
          <a:p>
            <a:endParaRPr lang="es-CO" dirty="0"/>
          </a:p>
          <a:p>
            <a:pPr algn="just"/>
            <a:r>
              <a:rPr lang="es-ES" sz="3200" dirty="0">
                <a:latin typeface="Arial" panose="020B0604020202020204" pitchFamily="34" charset="0"/>
                <a:cs typeface="Arial" panose="020B0604020202020204" pitchFamily="34" charset="0"/>
              </a:rPr>
              <a:t> Por la cual se actualizan los servicios y tecnologías de salud financiados con recursos de la Unidad de Pago por Capitación (UPC)</a:t>
            </a:r>
          </a:p>
          <a:p>
            <a:pPr algn="just"/>
            <a:r>
              <a:rPr lang="es-ES" sz="3200" b="1" dirty="0">
                <a:latin typeface="Arial" panose="020B0604020202020204" pitchFamily="34" charset="0"/>
                <a:cs typeface="Arial" panose="020B0604020202020204" pitchFamily="34" charset="0"/>
              </a:rPr>
              <a:t>Objeto y ámbito de aplicación</a:t>
            </a:r>
            <a:r>
              <a:rPr lang="es-ES" sz="3200" b="1" i="1" dirty="0">
                <a:latin typeface="Arial" panose="020B0604020202020204" pitchFamily="34" charset="0"/>
                <a:cs typeface="Arial" panose="020B0604020202020204" pitchFamily="34" charset="0"/>
              </a:rPr>
              <a:t>. </a:t>
            </a:r>
            <a:r>
              <a:rPr lang="es-ES" sz="3200" dirty="0">
                <a:latin typeface="Arial" panose="020B0604020202020204" pitchFamily="34" charset="0"/>
                <a:cs typeface="Arial" panose="020B0604020202020204" pitchFamily="34" charset="0"/>
              </a:rPr>
              <a:t>La presente resolución tiene por objeto actualizar los servicios y tecnologías de salud financiados con recursos de la UPC, que deberán ser garantizados por las entidades promotoras de salud - EPS y las entidades adaptadas, a sus afiliados en las condiciones de calidad establecidas por la normatividad vigente.</a:t>
            </a:r>
            <a:endParaRPr lang="es-CO"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0430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C61415-210C-1E33-59B2-0BB1FD7EEE7D}"/>
              </a:ext>
            </a:extLst>
          </p:cNvPr>
          <p:cNvSpPr>
            <a:spLocks noGrp="1"/>
          </p:cNvSpPr>
          <p:nvPr>
            <p:ph type="title"/>
          </p:nvPr>
        </p:nvSpPr>
        <p:spPr>
          <a:xfrm>
            <a:off x="1658470" y="199597"/>
            <a:ext cx="8610600" cy="562403"/>
          </a:xfrm>
        </p:spPr>
        <p:txBody>
          <a:bodyPr>
            <a:normAutofit fontScale="90000"/>
          </a:bodyPr>
          <a:lstStyle/>
          <a:p>
            <a:pPr algn="ctr"/>
            <a:r>
              <a:rPr lang="es-CO" b="1" dirty="0">
                <a:latin typeface="Arial" panose="020B0604020202020204" pitchFamily="34" charset="0"/>
                <a:cs typeface="Arial" panose="020B0604020202020204" pitchFamily="34" charset="0"/>
              </a:rPr>
              <a:t>Resolución 2765 de 2025</a:t>
            </a:r>
            <a:endParaRPr lang="es-CO" dirty="0"/>
          </a:p>
        </p:txBody>
      </p:sp>
      <p:pic>
        <p:nvPicPr>
          <p:cNvPr id="5" name="Marcador de contenido 4">
            <a:extLst>
              <a:ext uri="{FF2B5EF4-FFF2-40B4-BE49-F238E27FC236}">
                <a16:creationId xmlns:a16="http://schemas.microsoft.com/office/drawing/2014/main" id="{B10658D1-B9B3-26A4-6BC3-2C877C2CBFC3}"/>
              </a:ext>
            </a:extLst>
          </p:cNvPr>
          <p:cNvPicPr>
            <a:picLocks noGrp="1" noChangeAspect="1"/>
          </p:cNvPicPr>
          <p:nvPr>
            <p:ph idx="1"/>
          </p:nvPr>
        </p:nvPicPr>
        <p:blipFill>
          <a:blip r:embed="rId2"/>
          <a:stretch>
            <a:fillRect/>
          </a:stretch>
        </p:blipFill>
        <p:spPr>
          <a:xfrm>
            <a:off x="762000" y="905435"/>
            <a:ext cx="10945906" cy="5312803"/>
          </a:xfrm>
          <a:prstGeom prst="rect">
            <a:avLst/>
          </a:prstGeom>
        </p:spPr>
      </p:pic>
    </p:spTree>
    <p:extLst>
      <p:ext uri="{BB962C8B-B14F-4D97-AF65-F5344CB8AC3E}">
        <p14:creationId xmlns:p14="http://schemas.microsoft.com/office/powerpoint/2010/main" val="1588738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38749" y="294969"/>
            <a:ext cx="8610600" cy="914400"/>
          </a:xfrm>
        </p:spPr>
        <p:txBody>
          <a:bodyPr/>
          <a:lstStyle/>
          <a:p>
            <a:pPr algn="ctr"/>
            <a:r>
              <a:rPr lang="es-CO" b="1" dirty="0">
                <a:latin typeface="Arial" panose="020B0604020202020204" pitchFamily="34" charset="0"/>
                <a:cs typeface="Arial" panose="020B0604020202020204" pitchFamily="34" charset="0"/>
              </a:rPr>
              <a:t>Resolución 2765 de 2025</a:t>
            </a:r>
            <a:endParaRPr lang="es-CO" dirty="0"/>
          </a:p>
        </p:txBody>
      </p:sp>
      <p:sp>
        <p:nvSpPr>
          <p:cNvPr id="3" name="Marcador de contenido 2"/>
          <p:cNvSpPr>
            <a:spLocks noGrp="1"/>
          </p:cNvSpPr>
          <p:nvPr>
            <p:ph idx="1"/>
          </p:nvPr>
        </p:nvSpPr>
        <p:spPr>
          <a:xfrm>
            <a:off x="685800" y="1435510"/>
            <a:ext cx="10820400" cy="4783176"/>
          </a:xfrm>
        </p:spPr>
        <p:txBody>
          <a:bodyPr>
            <a:normAutofit lnSpcReduction="10000"/>
          </a:bodyPr>
          <a:lstStyle/>
          <a:p>
            <a:endParaRPr lang="es-ES" sz="3200" dirty="0">
              <a:latin typeface="Arial" panose="020B0604020202020204" pitchFamily="34" charset="0"/>
              <a:cs typeface="Arial" panose="020B0604020202020204" pitchFamily="34" charset="0"/>
            </a:endParaRPr>
          </a:p>
          <a:p>
            <a:r>
              <a:rPr lang="es-ES" sz="3200" dirty="0">
                <a:latin typeface="Arial" panose="020B0604020202020204" pitchFamily="34" charset="0"/>
                <a:cs typeface="Arial" panose="020B0604020202020204" pitchFamily="34" charset="0"/>
              </a:rPr>
              <a:t>La presente resolución contiene cuatro (4) anexos que hacen parte integral de la misma, así:</a:t>
            </a:r>
          </a:p>
          <a:p>
            <a:pPr marL="0" indent="0">
              <a:buNone/>
            </a:pPr>
            <a:endParaRPr lang="es-ES" sz="3200" dirty="0">
              <a:latin typeface="Arial" panose="020B0604020202020204" pitchFamily="34" charset="0"/>
              <a:cs typeface="Arial" panose="020B0604020202020204" pitchFamily="34" charset="0"/>
            </a:endParaRPr>
          </a:p>
          <a:p>
            <a:r>
              <a:rPr lang="es-ES" sz="2400" b="1" dirty="0">
                <a:latin typeface="Arial" panose="020B0604020202020204" pitchFamily="34" charset="0"/>
                <a:cs typeface="Arial" panose="020B0604020202020204" pitchFamily="34" charset="0"/>
              </a:rPr>
              <a:t>Anexo 1: </a:t>
            </a:r>
            <a:r>
              <a:rPr lang="es-ES" sz="2400" b="1" i="1" dirty="0">
                <a:latin typeface="Arial" panose="020B0604020202020204" pitchFamily="34" charset="0"/>
                <a:cs typeface="Arial" panose="020B0604020202020204" pitchFamily="34" charset="0"/>
              </a:rPr>
              <a:t>“LISTADO DE MEDICAMENTOS FINANCIADOS CON RECURSOS DE LA UPC”</a:t>
            </a:r>
            <a:endParaRPr lang="es-ES" sz="2400" b="1" dirty="0">
              <a:latin typeface="Arial" panose="020B0604020202020204" pitchFamily="34" charset="0"/>
              <a:cs typeface="Arial" panose="020B0604020202020204" pitchFamily="34" charset="0"/>
            </a:endParaRPr>
          </a:p>
          <a:p>
            <a:r>
              <a:rPr lang="es-ES" sz="2400" b="1" dirty="0">
                <a:latin typeface="Arial" panose="020B0604020202020204" pitchFamily="34" charset="0"/>
                <a:cs typeface="Arial" panose="020B0604020202020204" pitchFamily="34" charset="0"/>
              </a:rPr>
              <a:t>Anexo 2: </a:t>
            </a:r>
            <a:r>
              <a:rPr lang="es-ES" sz="2400" b="1" i="1" dirty="0">
                <a:latin typeface="Arial" panose="020B0604020202020204" pitchFamily="34" charset="0"/>
                <a:cs typeface="Arial" panose="020B0604020202020204" pitchFamily="34" charset="0"/>
              </a:rPr>
              <a:t>“LISTADO DE PROCEDIMIENTOS EN SALUD FINANCIADOS CON RECURSOS DE LA UPC”</a:t>
            </a:r>
          </a:p>
          <a:p>
            <a:r>
              <a:rPr lang="es-ES" sz="2400" b="1" dirty="0">
                <a:latin typeface="Arial" panose="020B0604020202020204" pitchFamily="34" charset="0"/>
                <a:cs typeface="Arial" panose="020B0604020202020204" pitchFamily="34" charset="0"/>
              </a:rPr>
              <a:t>Anexo 3: </a:t>
            </a:r>
            <a:r>
              <a:rPr lang="es-ES" sz="2400" b="1" i="1" dirty="0">
                <a:latin typeface="Arial" panose="020B0604020202020204" pitchFamily="34" charset="0"/>
                <a:cs typeface="Arial" panose="020B0604020202020204" pitchFamily="34" charset="0"/>
              </a:rPr>
              <a:t>“LISTADO DE PROCEDIMIENTOS DE LABORATORIO CLÍNICO FINANCIADOS CON RECURSOS DE LA UPC”</a:t>
            </a:r>
          </a:p>
          <a:p>
            <a:r>
              <a:rPr lang="es-ES" sz="2400" b="1" dirty="0">
                <a:latin typeface="Arial" panose="020B0604020202020204" pitchFamily="34" charset="0"/>
                <a:cs typeface="Arial" panose="020B0604020202020204" pitchFamily="34" charset="0"/>
              </a:rPr>
              <a:t>Anexo 4 “</a:t>
            </a:r>
            <a:r>
              <a:rPr lang="es-ES" sz="2400" b="1" i="1" dirty="0">
                <a:latin typeface="Arial" panose="020B0604020202020204" pitchFamily="34" charset="0"/>
                <a:cs typeface="Arial" panose="020B0604020202020204" pitchFamily="34" charset="0"/>
              </a:rPr>
              <a:t>LISTADO DE MEDICAMENTOS PARA PROGRAMAS ESPECIALES EN SALUD PÚBLICA</a:t>
            </a:r>
            <a:r>
              <a:rPr lang="es-ES" i="1" dirty="0"/>
              <a:t>”. </a:t>
            </a:r>
            <a:endParaRPr lang="es-CO" dirty="0"/>
          </a:p>
        </p:txBody>
      </p:sp>
    </p:spTree>
    <p:extLst>
      <p:ext uri="{BB962C8B-B14F-4D97-AF65-F5344CB8AC3E}">
        <p14:creationId xmlns:p14="http://schemas.microsoft.com/office/powerpoint/2010/main" val="3358324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30362" y="105612"/>
            <a:ext cx="8610600" cy="1034930"/>
          </a:xfrm>
        </p:spPr>
        <p:txBody>
          <a:bodyPr/>
          <a:lstStyle/>
          <a:p>
            <a:pPr algn="ctr"/>
            <a:r>
              <a:rPr lang="es-CO" b="1" dirty="0">
                <a:latin typeface="Arial" panose="020B0604020202020204" pitchFamily="34" charset="0"/>
                <a:cs typeface="Arial" panose="020B0604020202020204" pitchFamily="34" charset="0"/>
              </a:rPr>
              <a:t>Circular 00000007</a:t>
            </a:r>
            <a:endParaRPr lang="es-CO" dirty="0"/>
          </a:p>
        </p:txBody>
      </p:sp>
      <p:sp>
        <p:nvSpPr>
          <p:cNvPr id="3" name="Marcador de contenido 2"/>
          <p:cNvSpPr>
            <a:spLocks noGrp="1"/>
          </p:cNvSpPr>
          <p:nvPr>
            <p:ph idx="1"/>
          </p:nvPr>
        </p:nvSpPr>
        <p:spPr>
          <a:xfrm>
            <a:off x="685800" y="1494503"/>
            <a:ext cx="10820400" cy="4724182"/>
          </a:xfrm>
        </p:spPr>
        <p:txBody>
          <a:bodyPr>
            <a:normAutofit/>
          </a:bodyPr>
          <a:lstStyle/>
          <a:p>
            <a:pPr marL="0" indent="0" algn="just">
              <a:buNone/>
            </a:pPr>
            <a:r>
              <a:rPr lang="es-ES" sz="3200" b="1" dirty="0">
                <a:latin typeface="Arial" panose="020B0604020202020204" pitchFamily="34" charset="0"/>
                <a:cs typeface="Arial" panose="020B0604020202020204" pitchFamily="34" charset="0"/>
              </a:rPr>
              <a:t>CUMPLIMIENTO CON LA NORMATIVA LEGAL Y PROHIBICION DE MEDIDAS NO NORMADAS, IMPOSICION DE BARRERAS Y </a:t>
            </a:r>
            <a:r>
              <a:rPr lang="es-CO" sz="3200" b="1" dirty="0">
                <a:latin typeface="Arial" panose="020B0604020202020204" pitchFamily="34" charset="0"/>
                <a:cs typeface="Arial" panose="020B0604020202020204" pitchFamily="34" charset="0"/>
              </a:rPr>
              <a:t>SOLICITUDES NO PERMITIDAS A LOS PRESTADORES DE </a:t>
            </a:r>
            <a:r>
              <a:rPr lang="es-ES" sz="3200" b="1" dirty="0">
                <a:latin typeface="Arial" panose="020B0604020202020204" pitchFamily="34" charset="0"/>
                <a:cs typeface="Arial" panose="020B0604020202020204" pitchFamily="34" charset="0"/>
              </a:rPr>
              <a:t>SERVICIOS DE SALUD, PROVEEDORES DE TECNOLOGIAS EN SALUD, OPERADORES LOGISTICOS Y GESTORES FARMACEUTICOS. ASI COMO, LOS PLAZOS DE PAGO ESTABLECIDOS EN LA LEY 1122/07 Y 1438/11.</a:t>
            </a:r>
            <a:endParaRPr lang="es-CO"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7632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A806730-BB87-94AE-C9C4-3FBD2DB6739A}"/>
              </a:ext>
            </a:extLst>
          </p:cNvPr>
          <p:cNvSpPr>
            <a:spLocks noGrp="1"/>
          </p:cNvSpPr>
          <p:nvPr>
            <p:ph idx="1"/>
          </p:nvPr>
        </p:nvSpPr>
        <p:spPr>
          <a:xfrm>
            <a:off x="685800" y="1208443"/>
            <a:ext cx="10820400" cy="5084781"/>
          </a:xfrm>
        </p:spPr>
        <p:txBody>
          <a:bodyPr>
            <a:normAutofit/>
          </a:bodyPr>
          <a:lstStyle/>
          <a:p>
            <a:pPr algn="just"/>
            <a:r>
              <a:rPr lang="es-ES" sz="3200" dirty="0">
                <a:latin typeface="Arial" panose="020B0604020202020204" pitchFamily="34" charset="0"/>
                <a:cs typeface="Arial" panose="020B0604020202020204" pitchFamily="34" charset="0"/>
              </a:rPr>
              <a:t>Los sistemas de pago y contratación en salud en Colombia, regulados principalmente por el </a:t>
            </a:r>
            <a:r>
              <a:rPr lang="es-ES" sz="3200" dirty="0">
                <a:latin typeface="Arial" panose="020B0604020202020204" pitchFamily="34" charset="0"/>
                <a:cs typeface="Arial" panose="020B0604020202020204" pitchFamily="34" charset="0"/>
                <a:hlinkClick r:id="rId2"/>
              </a:rPr>
              <a:t>Decreto 441 de 2022</a:t>
            </a:r>
            <a:r>
              <a:rPr lang="es-ES" sz="3200" dirty="0">
                <a:latin typeface="Arial" panose="020B0604020202020204" pitchFamily="34" charset="0"/>
                <a:cs typeface="Arial" panose="020B0604020202020204" pitchFamily="34" charset="0"/>
              </a:rPr>
              <a:t>, se basan en acuerdos entre Entidades Responsables de Pago (ERP, como EPS) e Instituciones Prestadoras de Servicios (IPS). </a:t>
            </a:r>
          </a:p>
          <a:p>
            <a:pPr algn="just"/>
            <a:r>
              <a:rPr lang="es-ES" sz="3200" dirty="0">
                <a:latin typeface="Arial" panose="020B0604020202020204" pitchFamily="34" charset="0"/>
                <a:cs typeface="Arial" panose="020B0604020202020204" pitchFamily="34" charset="0"/>
              </a:rPr>
              <a:t>Los mecanismos principales son pago por evento, capitación, pago por caso o paquete y pago global prospectivo, buscando incentivar la calidad, la eficiencia y el control del riesgo.</a:t>
            </a:r>
            <a:endParaRPr lang="es-CO" sz="3200" dirty="0">
              <a:latin typeface="Arial" panose="020B0604020202020204" pitchFamily="34" charset="0"/>
              <a:cs typeface="Arial" panose="020B0604020202020204" pitchFamily="34" charset="0"/>
            </a:endParaRPr>
          </a:p>
        </p:txBody>
      </p:sp>
      <p:sp>
        <p:nvSpPr>
          <p:cNvPr id="4" name="Rectangle 1">
            <a:extLst>
              <a:ext uri="{FF2B5EF4-FFF2-40B4-BE49-F238E27FC236}">
                <a16:creationId xmlns:a16="http://schemas.microsoft.com/office/drawing/2014/main" id="{B6DA39E6-4755-E59F-6085-EBC8A0452990}"/>
              </a:ext>
            </a:extLst>
          </p:cNvPr>
          <p:cNvSpPr>
            <a:spLocks noGrp="1" noChangeArrowheads="1"/>
          </p:cNvSpPr>
          <p:nvPr>
            <p:ph type="title"/>
          </p:nvPr>
        </p:nvSpPr>
        <p:spPr bwMode="auto">
          <a:xfrm>
            <a:off x="903938" y="388474"/>
            <a:ext cx="103841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3600" b="1" i="0" u="none" strike="noStrike" cap="none" normalizeH="0" baseline="0" dirty="0">
                <a:ln>
                  <a:noFill/>
                </a:ln>
                <a:solidFill>
                  <a:srgbClr val="FFFF00"/>
                </a:solidFill>
                <a:effectLst/>
                <a:latin typeface="Aptos" panose="020B0004020202020204" pitchFamily="34" charset="0"/>
              </a:rPr>
              <a:t>SISTEMAS DE PAGO Y CONTRATACIÓN EN SALUD</a:t>
            </a:r>
            <a:endParaRPr kumimoji="0" lang="es-CO" altLang="es-CO" sz="3600" b="1" i="0" u="none" strike="noStrike" cap="none" normalizeH="0" baseline="0" dirty="0">
              <a:ln>
                <a:noFill/>
              </a:ln>
              <a:solidFill>
                <a:srgbClr val="FFFF00"/>
              </a:solidFill>
              <a:effectLst/>
              <a:latin typeface="Arial" panose="020B0604020202020204" pitchFamily="34" charset="0"/>
            </a:endParaRPr>
          </a:p>
        </p:txBody>
      </p:sp>
    </p:spTree>
    <p:extLst>
      <p:ext uri="{BB962C8B-B14F-4D97-AF65-F5344CB8AC3E}">
        <p14:creationId xmlns:p14="http://schemas.microsoft.com/office/powerpoint/2010/main" val="3104323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60089" y="194102"/>
            <a:ext cx="8610600" cy="1293028"/>
          </a:xfrm>
        </p:spPr>
        <p:txBody>
          <a:bodyPr>
            <a:normAutofit fontScale="90000"/>
          </a:bodyPr>
          <a:lstStyle/>
          <a:p>
            <a:pPr algn="ctr"/>
            <a:br>
              <a:rPr lang="es-CO" sz="4900" b="1" dirty="0">
                <a:solidFill>
                  <a:schemeClr val="tx2">
                    <a:lumMod val="75000"/>
                  </a:schemeClr>
                </a:solidFill>
                <a:latin typeface="Arial" panose="020B0604020202020204" pitchFamily="34" charset="0"/>
                <a:cs typeface="Arial" panose="020B0604020202020204" pitchFamily="34" charset="0"/>
              </a:rPr>
            </a:br>
            <a:br>
              <a:rPr lang="es-CO" sz="4900" b="1" dirty="0">
                <a:solidFill>
                  <a:schemeClr val="tx2">
                    <a:lumMod val="75000"/>
                  </a:schemeClr>
                </a:solidFill>
                <a:latin typeface="Arial" panose="020B0604020202020204" pitchFamily="34" charset="0"/>
                <a:cs typeface="Arial" panose="020B0604020202020204" pitchFamily="34" charset="0"/>
              </a:rPr>
            </a:br>
            <a:r>
              <a:rPr lang="es-CO" sz="4900" b="1" dirty="0">
                <a:latin typeface="Arial" panose="020B0604020202020204" pitchFamily="34" charset="0"/>
                <a:cs typeface="Arial" panose="020B0604020202020204" pitchFamily="34" charset="0"/>
              </a:rPr>
              <a:t>“NO HAY EXCELENCIA SIN EXIGENCIA”</a:t>
            </a:r>
            <a:br>
              <a:rPr lang="es-CO" dirty="0"/>
            </a:br>
            <a:br>
              <a:rPr lang="es-CO" b="1" dirty="0"/>
            </a:br>
            <a:endParaRPr lang="es-CO" dirty="0"/>
          </a:p>
        </p:txBody>
      </p:sp>
      <p:sp>
        <p:nvSpPr>
          <p:cNvPr id="4" name="Marcador de contenido 2">
            <a:extLst>
              <a:ext uri="{FF2B5EF4-FFF2-40B4-BE49-F238E27FC236}">
                <a16:creationId xmlns:a16="http://schemas.microsoft.com/office/drawing/2014/main" id="{81021DCF-58DF-3DCE-EDB4-4A803B340FE7}"/>
              </a:ext>
            </a:extLst>
          </p:cNvPr>
          <p:cNvSpPr>
            <a:spLocks noGrp="1"/>
          </p:cNvSpPr>
          <p:nvPr>
            <p:ph idx="1"/>
          </p:nvPr>
        </p:nvSpPr>
        <p:spPr>
          <a:xfrm>
            <a:off x="597309" y="1584961"/>
            <a:ext cx="10820400" cy="2141466"/>
          </a:xfrm>
        </p:spPr>
        <p:txBody>
          <a:bodyPr>
            <a:normAutofit fontScale="25000" lnSpcReduction="20000"/>
          </a:bodyPr>
          <a:lstStyle/>
          <a:p>
            <a:pPr marL="0" indent="0" algn="ctr">
              <a:buNone/>
            </a:pPr>
            <a:endParaRPr lang="es-CO" sz="4000" b="1" dirty="0">
              <a:solidFill>
                <a:schemeClr val="tx2">
                  <a:lumMod val="75000"/>
                </a:schemeClr>
              </a:solidFill>
              <a:latin typeface="Arial" panose="020B0604020202020204" pitchFamily="34" charset="0"/>
              <a:cs typeface="Arial" panose="020B0604020202020204" pitchFamily="34" charset="0"/>
            </a:endParaRPr>
          </a:p>
          <a:p>
            <a:pPr marL="0" indent="0" algn="ctr">
              <a:buNone/>
            </a:pPr>
            <a:r>
              <a:rPr lang="es-CO" sz="14400" b="1" dirty="0">
                <a:solidFill>
                  <a:schemeClr val="tx2">
                    <a:lumMod val="75000"/>
                  </a:schemeClr>
                </a:solidFill>
              </a:rPr>
              <a:t>“ </a:t>
            </a:r>
            <a:r>
              <a:rPr lang="es-CO" sz="14400" b="1" dirty="0">
                <a:solidFill>
                  <a:srgbClr val="F418EA"/>
                </a:solidFill>
              </a:rPr>
              <a:t>SE HACE BIEN O NO SE HACE </a:t>
            </a:r>
            <a:r>
              <a:rPr lang="es-CO" sz="14400" b="1" dirty="0">
                <a:solidFill>
                  <a:schemeClr val="tx2">
                    <a:lumMod val="75000"/>
                  </a:schemeClr>
                </a:solidFill>
              </a:rPr>
              <a:t>“</a:t>
            </a:r>
          </a:p>
          <a:p>
            <a:pPr marL="0" indent="0" algn="ctr">
              <a:buNone/>
            </a:pPr>
            <a:endParaRPr lang="es-CO" sz="3600" b="1" dirty="0">
              <a:solidFill>
                <a:schemeClr val="tx1"/>
              </a:solidFill>
            </a:endParaRPr>
          </a:p>
          <a:p>
            <a:pPr marL="0" indent="0" algn="ctr">
              <a:buNone/>
            </a:pPr>
            <a:r>
              <a:rPr lang="es-CO" sz="9600" b="1" dirty="0">
                <a:solidFill>
                  <a:schemeClr val="tx1"/>
                </a:solidFill>
              </a:rPr>
              <a:t>“El hombre inteligente no es el que tiene muchas ideas, sino el que sabe sacar provecho de las pocas que tiene”</a:t>
            </a:r>
            <a:br>
              <a:rPr lang="es-CO" sz="3600" b="1" dirty="0">
                <a:solidFill>
                  <a:schemeClr val="tx1"/>
                </a:solidFill>
              </a:rPr>
            </a:br>
            <a:br>
              <a:rPr lang="es-CO" sz="3600" b="1" dirty="0">
                <a:solidFill>
                  <a:schemeClr val="tx1"/>
                </a:solidFill>
                <a:latin typeface="Arial" panose="020B0604020202020204" pitchFamily="34" charset="0"/>
                <a:cs typeface="Arial" panose="020B0604020202020204" pitchFamily="34" charset="0"/>
              </a:rPr>
            </a:br>
            <a:br>
              <a:rPr lang="es-CO" sz="3600" b="1" dirty="0">
                <a:solidFill>
                  <a:schemeClr val="tx2">
                    <a:lumMod val="75000"/>
                  </a:schemeClr>
                </a:solidFill>
              </a:rPr>
            </a:br>
            <a:endParaRPr lang="es-CO" sz="3600" dirty="0"/>
          </a:p>
        </p:txBody>
      </p:sp>
      <p:pic>
        <p:nvPicPr>
          <p:cNvPr id="5" name="Imagen 4">
            <a:extLst>
              <a:ext uri="{FF2B5EF4-FFF2-40B4-BE49-F238E27FC236}">
                <a16:creationId xmlns:a16="http://schemas.microsoft.com/office/drawing/2014/main" id="{C9A6E222-F051-5350-1DCA-8194CEA6CB04}"/>
              </a:ext>
            </a:extLst>
          </p:cNvPr>
          <p:cNvPicPr>
            <a:picLocks noChangeAspect="1"/>
          </p:cNvPicPr>
          <p:nvPr/>
        </p:nvPicPr>
        <p:blipFill>
          <a:blip r:embed="rId2"/>
          <a:stretch>
            <a:fillRect/>
          </a:stretch>
        </p:blipFill>
        <p:spPr>
          <a:xfrm>
            <a:off x="1238865" y="3604869"/>
            <a:ext cx="9724103" cy="3071234"/>
          </a:xfrm>
          <a:prstGeom prst="rect">
            <a:avLst/>
          </a:prstGeom>
        </p:spPr>
      </p:pic>
    </p:spTree>
    <p:extLst>
      <p:ext uri="{BB962C8B-B14F-4D97-AF65-F5344CB8AC3E}">
        <p14:creationId xmlns:p14="http://schemas.microsoft.com/office/powerpoint/2010/main" val="2977482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4CAA2-E426-25BC-DDEE-4FC9B8F17FAC}"/>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3C7055F-4EC2-42A2-B041-6EC6BF7EDCFE}"/>
              </a:ext>
            </a:extLst>
          </p:cNvPr>
          <p:cNvSpPr>
            <a:spLocks noGrp="1"/>
          </p:cNvSpPr>
          <p:nvPr>
            <p:ph idx="1"/>
          </p:nvPr>
        </p:nvSpPr>
        <p:spPr>
          <a:xfrm>
            <a:off x="685800" y="1613647"/>
            <a:ext cx="10820400" cy="4679577"/>
          </a:xfrm>
        </p:spPr>
        <p:txBody>
          <a:bodyPr>
            <a:normAutofit/>
          </a:bodyPr>
          <a:lstStyle/>
          <a:p>
            <a:pPr algn="just"/>
            <a:r>
              <a:rPr lang="es-ES" sz="2800" b="1" dirty="0">
                <a:solidFill>
                  <a:srgbClr val="FF0000"/>
                </a:solidFill>
                <a:latin typeface="Arial" panose="020B0604020202020204" pitchFamily="34" charset="0"/>
                <a:cs typeface="Arial" panose="020B0604020202020204" pitchFamily="34" charset="0"/>
              </a:rPr>
              <a:t>Decreto 441 de 2022:</a:t>
            </a:r>
            <a:r>
              <a:rPr lang="es-ES" sz="2800" dirty="0">
                <a:solidFill>
                  <a:srgbClr val="FF0000"/>
                </a:solidFill>
                <a:latin typeface="Arial" panose="020B0604020202020204" pitchFamily="34" charset="0"/>
                <a:cs typeface="Arial" panose="020B0604020202020204" pitchFamily="34" charset="0"/>
              </a:rPr>
              <a:t> </a:t>
            </a:r>
            <a:r>
              <a:rPr lang="es-ES" sz="2800" dirty="0">
                <a:latin typeface="Arial" panose="020B0604020202020204" pitchFamily="34" charset="0"/>
                <a:cs typeface="Arial" panose="020B0604020202020204" pitchFamily="34" charset="0"/>
              </a:rPr>
              <a:t>Define los elementos mínimos en la contratación, enfocado en modelos prospectivos, la gestión del riesgo y la mejora en los pagos a prestadores.</a:t>
            </a:r>
          </a:p>
          <a:p>
            <a:pPr algn="just"/>
            <a:r>
              <a:rPr lang="es-ES" sz="2800" b="1" dirty="0">
                <a:solidFill>
                  <a:srgbClr val="FF0000"/>
                </a:solidFill>
                <a:latin typeface="Arial" panose="020B0604020202020204" pitchFamily="34" charset="0"/>
                <a:cs typeface="Arial" panose="020B0604020202020204" pitchFamily="34" charset="0"/>
              </a:rPr>
              <a:t>Actores:</a:t>
            </a:r>
            <a:r>
              <a:rPr lang="es-ES" sz="2800" dirty="0">
                <a:latin typeface="Arial" panose="020B0604020202020204" pitchFamily="34" charset="0"/>
                <a:cs typeface="Arial" panose="020B0604020202020204" pitchFamily="34" charset="0"/>
              </a:rPr>
              <a:t> EPS, IPS, y la ADRES (administradora de recursos).</a:t>
            </a:r>
          </a:p>
          <a:p>
            <a:pPr algn="just"/>
            <a:r>
              <a:rPr lang="es-ES" sz="2800" b="1" dirty="0">
                <a:solidFill>
                  <a:srgbClr val="FF0000"/>
                </a:solidFill>
                <a:latin typeface="Arial" panose="020B0604020202020204" pitchFamily="34" charset="0"/>
                <a:cs typeface="Arial" panose="020B0604020202020204" pitchFamily="34" charset="0"/>
              </a:rPr>
              <a:t>Evolución:</a:t>
            </a:r>
            <a:r>
              <a:rPr lang="es-ES" sz="2800" dirty="0">
                <a:latin typeface="Arial" panose="020B0604020202020204" pitchFamily="34" charset="0"/>
                <a:cs typeface="Arial" panose="020B0604020202020204" pitchFamily="34" charset="0"/>
              </a:rPr>
              <a:t> El modelo ha pasado de un esquema enfocado en el volumen (pago por evento) hacia uno que prioriza resultados en salud y prevención (pago prospectivo).</a:t>
            </a:r>
          </a:p>
          <a:p>
            <a:pPr algn="just"/>
            <a:r>
              <a:rPr lang="es-ES" sz="2800" dirty="0">
                <a:latin typeface="Arial" panose="020B0604020202020204" pitchFamily="34" charset="0"/>
                <a:cs typeface="Arial" panose="020B0604020202020204" pitchFamily="34" charset="0"/>
              </a:rPr>
              <a:t>Estos sistemas buscan equilibrar la sostenibilidad financiera de las EPS con la adecuada remuneración de los servicios prestados por las IPS.</a:t>
            </a:r>
            <a:endParaRPr lang="es-CO" sz="2800" dirty="0">
              <a:latin typeface="Arial" panose="020B0604020202020204" pitchFamily="34" charset="0"/>
              <a:cs typeface="Arial" panose="020B0604020202020204" pitchFamily="34" charset="0"/>
            </a:endParaRPr>
          </a:p>
        </p:txBody>
      </p:sp>
      <p:sp>
        <p:nvSpPr>
          <p:cNvPr id="4" name="Rectangle 1">
            <a:extLst>
              <a:ext uri="{FF2B5EF4-FFF2-40B4-BE49-F238E27FC236}">
                <a16:creationId xmlns:a16="http://schemas.microsoft.com/office/drawing/2014/main" id="{687F0DD0-8EFE-8180-59B2-DB1DDB202CB2}"/>
              </a:ext>
            </a:extLst>
          </p:cNvPr>
          <p:cNvSpPr>
            <a:spLocks noGrp="1" noChangeArrowheads="1"/>
          </p:cNvSpPr>
          <p:nvPr>
            <p:ph type="title"/>
          </p:nvPr>
        </p:nvSpPr>
        <p:spPr bwMode="auto">
          <a:xfrm>
            <a:off x="983287" y="173031"/>
            <a:ext cx="1022542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lnSpc>
                <a:spcPct val="100000"/>
              </a:lnSpc>
              <a:spcAft>
                <a:spcPct val="0"/>
              </a:spcAft>
            </a:pPr>
            <a:r>
              <a:rPr kumimoji="0" lang="es-CO" altLang="es-CO" sz="32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t>SISTEMAS DE PAGO Y CONTRATACIÓN EN SALUD</a:t>
            </a:r>
            <a:br>
              <a:rPr kumimoji="0" lang="es-CO" altLang="es-CO" sz="32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br>
            <a:r>
              <a:rPr lang="es-CO" sz="3200" b="1" dirty="0">
                <a:solidFill>
                  <a:srgbClr val="FFFF00"/>
                </a:solidFill>
                <a:latin typeface="Arial" panose="020B0604020202020204" pitchFamily="34" charset="0"/>
                <a:cs typeface="Arial" panose="020B0604020202020204" pitchFamily="34" charset="0"/>
              </a:rPr>
              <a:t>Contratación y Marco Regulatorio</a:t>
            </a:r>
            <a:endParaRPr kumimoji="0" lang="es-CO" altLang="es-CO" sz="3200" b="1"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988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40E8C-C6BA-A3BA-AEFF-94386ACED06C}"/>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D958A78-0539-8490-FF76-72444F77634D}"/>
              </a:ext>
            </a:extLst>
          </p:cNvPr>
          <p:cNvSpPr>
            <a:spLocks noGrp="1"/>
          </p:cNvSpPr>
          <p:nvPr>
            <p:ph idx="1"/>
          </p:nvPr>
        </p:nvSpPr>
        <p:spPr>
          <a:xfrm>
            <a:off x="685800" y="1326776"/>
            <a:ext cx="10820400" cy="5374924"/>
          </a:xfrm>
        </p:spPr>
        <p:txBody>
          <a:bodyPr>
            <a:normAutofit fontScale="92500" lnSpcReduction="20000"/>
          </a:bodyPr>
          <a:lstStyle/>
          <a:p>
            <a:pPr algn="just"/>
            <a:r>
              <a:rPr lang="es-ES" sz="2400" b="1" dirty="0">
                <a:latin typeface="Arial" panose="020B0604020202020204" pitchFamily="34" charset="0"/>
                <a:cs typeface="Arial" panose="020B0604020202020204" pitchFamily="34" charset="0"/>
              </a:rPr>
              <a:t>El Ministerio de Salud y Protección Social, expide el Decreto 441 de 2022, por medio del cual se imparten directrices relacionadas con los modelos de contratación en salud, el cual es aplicable a pagadores, prestadores de servicios de salud, regímenes Especial y de Excepción y al Fondo Nacional de Salud de las Personas Privadas de la Libertad.</a:t>
            </a:r>
          </a:p>
          <a:p>
            <a:pPr algn="just"/>
            <a:r>
              <a:rPr lang="es-ES" sz="2400" b="1" dirty="0">
                <a:solidFill>
                  <a:srgbClr val="FF0000"/>
                </a:solidFill>
                <a:latin typeface="Arial" panose="020B0604020202020204" pitchFamily="34" charset="0"/>
                <a:cs typeface="Arial" panose="020B0604020202020204" pitchFamily="34" charset="0"/>
              </a:rPr>
              <a:t>A continuación, relacionamos algunos apartes importantes en la etapa de negociación los prestadores de servicios de salud, deberá garantizarse:</a:t>
            </a:r>
          </a:p>
          <a:p>
            <a:pPr algn="just"/>
            <a:r>
              <a:rPr lang="es-ES" sz="2400" b="1" dirty="0">
                <a:latin typeface="Arial" panose="020B0604020202020204" pitchFamily="34" charset="0"/>
                <a:cs typeface="Arial" panose="020B0604020202020204" pitchFamily="34" charset="0"/>
              </a:rPr>
              <a:t>Modelo de prestación de servicios de salud.</a:t>
            </a:r>
          </a:p>
          <a:p>
            <a:pPr algn="just"/>
            <a:r>
              <a:rPr lang="es-ES" sz="2400" b="1" dirty="0">
                <a:latin typeface="Arial" panose="020B0604020202020204" pitchFamily="34" charset="0"/>
                <a:cs typeface="Arial" panose="020B0604020202020204" pitchFamily="34" charset="0"/>
              </a:rPr>
              <a:t>Relación de sedes y servicios habilitados, con la complejidad y modalidad de prestación de servicios, la cual estará acordé con la información del Registro Especial de Prestadores de Servicios de Salud – REPS.</a:t>
            </a:r>
          </a:p>
          <a:p>
            <a:pPr algn="just"/>
            <a:r>
              <a:rPr lang="es-ES" sz="2400" b="1" dirty="0">
                <a:latin typeface="Arial" panose="020B0604020202020204" pitchFamily="34" charset="0"/>
                <a:cs typeface="Arial" panose="020B0604020202020204" pitchFamily="34" charset="0"/>
              </a:rPr>
              <a:t>Capacidad instalada y disponible según los servicios habilitados.</a:t>
            </a:r>
          </a:p>
          <a:p>
            <a:pPr algn="just"/>
            <a:r>
              <a:rPr lang="es-ES" sz="2400" b="1" dirty="0">
                <a:latin typeface="Arial" panose="020B0604020202020204" pitchFamily="34" charset="0"/>
                <a:cs typeface="Arial" panose="020B0604020202020204" pitchFamily="34" charset="0"/>
              </a:rPr>
              <a:t>Oferta de servicios y tecnologías en salud.</a:t>
            </a:r>
          </a:p>
          <a:p>
            <a:pPr algn="just"/>
            <a:r>
              <a:rPr lang="es-ES" sz="2400" b="1" dirty="0">
                <a:latin typeface="Arial" panose="020B0604020202020204" pitchFamily="34" charset="0"/>
                <a:cs typeface="Arial" panose="020B0604020202020204" pitchFamily="34" charset="0"/>
              </a:rPr>
              <a:t>Indicadores establecidos en el Sistema Obligatorio de Garantía de Calidad de la atención en salud – SOGC.</a:t>
            </a:r>
          </a:p>
          <a:p>
            <a:pPr algn="just"/>
            <a:r>
              <a:rPr lang="es-ES" sz="2400" b="1" dirty="0">
                <a:latin typeface="Arial" panose="020B0604020202020204" pitchFamily="34" charset="0"/>
                <a:cs typeface="Arial" panose="020B0604020202020204" pitchFamily="34" charset="0"/>
              </a:rPr>
              <a:t>Modelo (s) de auditoría.</a:t>
            </a:r>
          </a:p>
          <a:p>
            <a:pPr algn="just"/>
            <a:r>
              <a:rPr lang="es-ES" sz="2400" b="1" dirty="0">
                <a:latin typeface="Arial" panose="020B0604020202020204" pitchFamily="34" charset="0"/>
                <a:cs typeface="Arial" panose="020B0604020202020204" pitchFamily="34" charset="0"/>
              </a:rPr>
              <a:t>Identificación de riesgos.</a:t>
            </a:r>
          </a:p>
          <a:p>
            <a:pPr algn="just"/>
            <a:endParaRPr lang="es-CO" sz="2800" dirty="0">
              <a:latin typeface="Arial" panose="020B0604020202020204" pitchFamily="34" charset="0"/>
              <a:cs typeface="Arial" panose="020B0604020202020204" pitchFamily="34" charset="0"/>
            </a:endParaRPr>
          </a:p>
        </p:txBody>
      </p:sp>
      <p:sp>
        <p:nvSpPr>
          <p:cNvPr id="4" name="Rectangle 1">
            <a:extLst>
              <a:ext uri="{FF2B5EF4-FFF2-40B4-BE49-F238E27FC236}">
                <a16:creationId xmlns:a16="http://schemas.microsoft.com/office/drawing/2014/main" id="{4C1F21D2-3661-998C-3E7A-5FB0CDF056DE}"/>
              </a:ext>
            </a:extLst>
          </p:cNvPr>
          <p:cNvSpPr>
            <a:spLocks noGrp="1" noChangeArrowheads="1"/>
          </p:cNvSpPr>
          <p:nvPr>
            <p:ph type="title"/>
          </p:nvPr>
        </p:nvSpPr>
        <p:spPr bwMode="auto">
          <a:xfrm>
            <a:off x="876043" y="340966"/>
            <a:ext cx="1017304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0" fontAlgn="base" hangingPunct="0">
              <a:lnSpc>
                <a:spcPct val="100000"/>
              </a:lnSpc>
              <a:spcAft>
                <a:spcPct val="0"/>
              </a:spcAft>
            </a:pPr>
            <a:r>
              <a:rPr kumimoji="0" lang="es-CO" altLang="es-CO" sz="24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t>SISTEMAS DE PAGO Y CONTRATACIÓN EN SALUD</a:t>
            </a:r>
            <a:br>
              <a:rPr kumimoji="0" lang="es-CO" altLang="es-CO" sz="24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br>
            <a:r>
              <a:rPr lang="es-ES" sz="2400" b="1" dirty="0">
                <a:solidFill>
                  <a:srgbClr val="FFFF00"/>
                </a:solidFill>
                <a:latin typeface="Arial" panose="020B0604020202020204" pitchFamily="34" charset="0"/>
                <a:cs typeface="Arial" panose="020B0604020202020204" pitchFamily="34" charset="0"/>
              </a:rPr>
              <a:t>Modelos de Contratación en Salud – Decreto 441 de 2022</a:t>
            </a:r>
            <a:endParaRPr kumimoji="0" lang="es-CO" altLang="es-CO" sz="2400" b="1"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085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5BB60-D504-84B6-0858-F4EC850811D2}"/>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86A12A9-BC17-5008-A0EB-9A5E80E17977}"/>
              </a:ext>
            </a:extLst>
          </p:cNvPr>
          <p:cNvSpPr>
            <a:spLocks noGrp="1"/>
          </p:cNvSpPr>
          <p:nvPr>
            <p:ph idx="1"/>
          </p:nvPr>
        </p:nvSpPr>
        <p:spPr>
          <a:xfrm>
            <a:off x="685800" y="1326776"/>
            <a:ext cx="10820400" cy="5374924"/>
          </a:xfrm>
        </p:spPr>
        <p:txBody>
          <a:bodyPr>
            <a:normAutofit fontScale="47500" lnSpcReduction="20000"/>
          </a:bodyPr>
          <a:lstStyle/>
          <a:p>
            <a:pPr marL="0" indent="0">
              <a:buNone/>
            </a:pPr>
            <a:r>
              <a:rPr lang="es-ES" sz="2100" b="1" dirty="0">
                <a:latin typeface="Arial" panose="020B0604020202020204" pitchFamily="34" charset="0"/>
                <a:cs typeface="Arial" panose="020B0604020202020204" pitchFamily="34" charset="0"/>
              </a:rPr>
              <a:t>Los contratos o acuerdos de voluntades, mínimamente deberá contemplar lo siguiente:</a:t>
            </a:r>
          </a:p>
          <a:p>
            <a:r>
              <a:rPr lang="es-ES" sz="2100" b="1" dirty="0">
                <a:latin typeface="Arial" panose="020B0604020202020204" pitchFamily="34" charset="0"/>
                <a:cs typeface="Arial" panose="020B0604020202020204" pitchFamily="34" charset="0"/>
              </a:rPr>
              <a:t>Objeto determinado.</a:t>
            </a:r>
          </a:p>
          <a:p>
            <a:r>
              <a:rPr lang="es-ES" sz="2100" b="1" dirty="0">
                <a:latin typeface="Arial" panose="020B0604020202020204" pitchFamily="34" charset="0"/>
                <a:cs typeface="Arial" panose="020B0604020202020204" pitchFamily="34" charset="0"/>
              </a:rPr>
              <a:t>Duración.</a:t>
            </a:r>
          </a:p>
          <a:p>
            <a:r>
              <a:rPr lang="es-ES" sz="2100" b="1" dirty="0">
                <a:latin typeface="Arial" panose="020B0604020202020204" pitchFamily="34" charset="0"/>
                <a:cs typeface="Arial" panose="020B0604020202020204" pitchFamily="34" charset="0"/>
              </a:rPr>
              <a:t>Lugar donde se prestarán los servicios de salud.</a:t>
            </a:r>
          </a:p>
          <a:p>
            <a:r>
              <a:rPr lang="es-ES" sz="2100" b="1" dirty="0">
                <a:latin typeface="Arial" panose="020B0604020202020204" pitchFamily="34" charset="0"/>
                <a:cs typeface="Arial" panose="020B0604020202020204" pitchFamily="34" charset="0"/>
              </a:rPr>
              <a:t>Base de datos georreferenciada.</a:t>
            </a:r>
          </a:p>
          <a:p>
            <a:r>
              <a:rPr lang="es-ES" sz="2100" b="1" dirty="0">
                <a:latin typeface="Arial" panose="020B0604020202020204" pitchFamily="34" charset="0"/>
                <a:cs typeface="Arial" panose="020B0604020202020204" pitchFamily="34" charset="0"/>
              </a:rPr>
              <a:t>Relación de servicios habilitados.</a:t>
            </a:r>
          </a:p>
          <a:p>
            <a:r>
              <a:rPr lang="es-ES" sz="2100" b="1" dirty="0">
                <a:latin typeface="Arial" panose="020B0604020202020204" pitchFamily="34" charset="0"/>
                <a:cs typeface="Arial" panose="020B0604020202020204" pitchFamily="34" charset="0"/>
              </a:rPr>
              <a:t>Relación de tecnologías en salud objeto de la contratación.</a:t>
            </a:r>
          </a:p>
          <a:p>
            <a:r>
              <a:rPr lang="es-ES" sz="2100" b="1" dirty="0">
                <a:latin typeface="Arial" panose="020B0604020202020204" pitchFamily="34" charset="0"/>
                <a:cs typeface="Arial" panose="020B0604020202020204" pitchFamily="34" charset="0"/>
              </a:rPr>
              <a:t>Red Integral de Prestación de Servicios en Salud, a la cual pertenece el prestador.</a:t>
            </a:r>
          </a:p>
          <a:p>
            <a:r>
              <a:rPr lang="es-ES" sz="2100" b="1" dirty="0">
                <a:latin typeface="Arial" panose="020B0604020202020204" pitchFamily="34" charset="0"/>
                <a:cs typeface="Arial" panose="020B0604020202020204" pitchFamily="34" charset="0"/>
              </a:rPr>
              <a:t>Modalidad (es) de pago.</a:t>
            </a:r>
          </a:p>
          <a:p>
            <a:r>
              <a:rPr lang="es-ES" sz="2100" b="1" dirty="0">
                <a:latin typeface="Arial" panose="020B0604020202020204" pitchFamily="34" charset="0"/>
                <a:cs typeface="Arial" panose="020B0604020202020204" pitchFamily="34" charset="0"/>
              </a:rPr>
              <a:t>Listado de guías de práctica clínica y protocolos de atención.</a:t>
            </a:r>
          </a:p>
          <a:p>
            <a:r>
              <a:rPr lang="es-ES" sz="2100" b="1" dirty="0">
                <a:latin typeface="Arial" panose="020B0604020202020204" pitchFamily="34" charset="0"/>
                <a:cs typeface="Arial" panose="020B0604020202020204" pitchFamily="34" charset="0"/>
              </a:rPr>
              <a:t>Nota técnica, según modalidad de pago.</a:t>
            </a:r>
          </a:p>
          <a:p>
            <a:r>
              <a:rPr lang="es-ES" sz="2100" b="1" dirty="0">
                <a:latin typeface="Arial" panose="020B0604020202020204" pitchFamily="34" charset="0"/>
                <a:cs typeface="Arial" panose="020B0604020202020204" pitchFamily="34" charset="0"/>
              </a:rPr>
              <a:t>Tarifas según modalidad de contratación.</a:t>
            </a:r>
          </a:p>
          <a:p>
            <a:r>
              <a:rPr lang="es-ES" sz="2100" b="1" dirty="0">
                <a:latin typeface="Arial" panose="020B0604020202020204" pitchFamily="34" charset="0"/>
                <a:cs typeface="Arial" panose="020B0604020202020204" pitchFamily="34" charset="0"/>
              </a:rPr>
              <a:t>Rutas integrales de atención en salud obligatorias.</a:t>
            </a:r>
          </a:p>
          <a:p>
            <a:r>
              <a:rPr lang="es-ES" sz="2100" b="1" dirty="0">
                <a:latin typeface="Arial" panose="020B0604020202020204" pitchFamily="34" charset="0"/>
                <a:cs typeface="Arial" panose="020B0604020202020204" pitchFamily="34" charset="0"/>
              </a:rPr>
              <a:t>Identificación de servicios y tecnologías en salud que requieren autorización.</a:t>
            </a:r>
          </a:p>
          <a:p>
            <a:r>
              <a:rPr lang="es-ES" sz="2100" b="1" dirty="0">
                <a:latin typeface="Arial" panose="020B0604020202020204" pitchFamily="34" charset="0"/>
                <a:cs typeface="Arial" panose="020B0604020202020204" pitchFamily="34" charset="0"/>
              </a:rPr>
              <a:t>Mecanismos para la coordinación del proceso de referencia y contrarreferencia.</a:t>
            </a:r>
          </a:p>
          <a:p>
            <a:r>
              <a:rPr lang="es-ES" sz="2100" b="1" dirty="0">
                <a:latin typeface="Arial" panose="020B0604020202020204" pitchFamily="34" charset="0"/>
                <a:cs typeface="Arial" panose="020B0604020202020204" pitchFamily="34" charset="0"/>
              </a:rPr>
              <a:t>Indicadores pactados.</a:t>
            </a:r>
          </a:p>
          <a:p>
            <a:r>
              <a:rPr lang="es-ES" sz="2100" b="1" dirty="0">
                <a:latin typeface="Arial" panose="020B0604020202020204" pitchFamily="34" charset="0"/>
                <a:cs typeface="Arial" panose="020B0604020202020204" pitchFamily="34" charset="0"/>
              </a:rPr>
              <a:t>Proceso periódico de seguimiento.</a:t>
            </a:r>
          </a:p>
          <a:p>
            <a:r>
              <a:rPr lang="es-ES" sz="2100" b="1" dirty="0">
                <a:latin typeface="Arial" panose="020B0604020202020204" pitchFamily="34" charset="0"/>
                <a:cs typeface="Arial" panose="020B0604020202020204" pitchFamily="34" charset="0"/>
              </a:rPr>
              <a:t>Especificación de los reportes de obligatorio cumplimiento.</a:t>
            </a:r>
          </a:p>
          <a:p>
            <a:r>
              <a:rPr lang="es-ES" sz="2100" b="1" dirty="0">
                <a:latin typeface="Arial" panose="020B0604020202020204" pitchFamily="34" charset="0"/>
                <a:cs typeface="Arial" panose="020B0604020202020204" pitchFamily="34" charset="0"/>
              </a:rPr>
              <a:t>Plazos de pago.</a:t>
            </a:r>
          </a:p>
          <a:p>
            <a:r>
              <a:rPr lang="es-ES" sz="2100" b="1" dirty="0">
                <a:latin typeface="Arial" panose="020B0604020202020204" pitchFamily="34" charset="0"/>
                <a:cs typeface="Arial" panose="020B0604020202020204" pitchFamily="34" charset="0"/>
              </a:rPr>
              <a:t>Mecanismos para la solución de conflictos.</a:t>
            </a:r>
          </a:p>
          <a:p>
            <a:r>
              <a:rPr lang="es-ES" sz="2100" b="1" dirty="0">
                <a:latin typeface="Arial" panose="020B0604020202020204" pitchFamily="34" charset="0"/>
                <a:cs typeface="Arial" panose="020B0604020202020204" pitchFamily="34" charset="0"/>
              </a:rPr>
              <a:t>Mecanismos y términos para renovación automática, terminación y liquidación de acuerdos de voluntades.</a:t>
            </a:r>
          </a:p>
          <a:p>
            <a:r>
              <a:rPr lang="es-ES" sz="2100" b="1" dirty="0">
                <a:latin typeface="Arial" panose="020B0604020202020204" pitchFamily="34" charset="0"/>
                <a:cs typeface="Arial" panose="020B0604020202020204" pitchFamily="34" charset="0"/>
              </a:rPr>
              <a:t>Incentivos pactados.</a:t>
            </a:r>
          </a:p>
          <a:p>
            <a:r>
              <a:rPr lang="es-ES" sz="2100" b="1" dirty="0">
                <a:latin typeface="Arial" panose="020B0604020202020204" pitchFamily="34" charset="0"/>
                <a:cs typeface="Arial" panose="020B0604020202020204" pitchFamily="34" charset="0"/>
              </a:rPr>
              <a:t>Metodología para determinar el cumplimiento de las frecuencias mínimas o periodicidad per cápita y el debido proceso para realizar descuentos en caso de incumplimiento.</a:t>
            </a:r>
          </a:p>
          <a:p>
            <a:pPr algn="just"/>
            <a:endParaRPr lang="es-CO" sz="2800" dirty="0">
              <a:latin typeface="Arial" panose="020B0604020202020204" pitchFamily="34" charset="0"/>
              <a:cs typeface="Arial" panose="020B0604020202020204" pitchFamily="34" charset="0"/>
            </a:endParaRPr>
          </a:p>
        </p:txBody>
      </p:sp>
      <p:sp>
        <p:nvSpPr>
          <p:cNvPr id="4" name="Rectangle 1">
            <a:extLst>
              <a:ext uri="{FF2B5EF4-FFF2-40B4-BE49-F238E27FC236}">
                <a16:creationId xmlns:a16="http://schemas.microsoft.com/office/drawing/2014/main" id="{9E98DBD2-0F73-9FEE-78A6-BA3545AABDD2}"/>
              </a:ext>
            </a:extLst>
          </p:cNvPr>
          <p:cNvSpPr>
            <a:spLocks noGrp="1" noChangeArrowheads="1"/>
          </p:cNvSpPr>
          <p:nvPr>
            <p:ph type="title"/>
          </p:nvPr>
        </p:nvSpPr>
        <p:spPr bwMode="auto">
          <a:xfrm>
            <a:off x="876043" y="340966"/>
            <a:ext cx="1017304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0" fontAlgn="base" hangingPunct="0">
              <a:lnSpc>
                <a:spcPct val="100000"/>
              </a:lnSpc>
              <a:spcAft>
                <a:spcPct val="0"/>
              </a:spcAft>
            </a:pPr>
            <a:r>
              <a:rPr kumimoji="0" lang="es-CO" altLang="es-CO" sz="24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t>SISTEMAS DE PAGO Y CONTRATACIÓN EN SALUD</a:t>
            </a:r>
            <a:br>
              <a:rPr kumimoji="0" lang="es-CO" altLang="es-CO" sz="24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br>
            <a:r>
              <a:rPr lang="es-ES" sz="2400" b="1" dirty="0">
                <a:solidFill>
                  <a:srgbClr val="FFFF00"/>
                </a:solidFill>
                <a:latin typeface="Arial" panose="020B0604020202020204" pitchFamily="34" charset="0"/>
                <a:cs typeface="Arial" panose="020B0604020202020204" pitchFamily="34" charset="0"/>
              </a:rPr>
              <a:t>Modelos de Contratación en Salud – Decreto 441 de 2022</a:t>
            </a:r>
            <a:endParaRPr kumimoji="0" lang="es-CO" altLang="es-CO" sz="2400" b="1"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7591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4F7F7-53CE-EF4A-8794-41F908243865}"/>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E406AB8-400A-111D-8217-D028351017EB}"/>
              </a:ext>
            </a:extLst>
          </p:cNvPr>
          <p:cNvSpPr>
            <a:spLocks noGrp="1"/>
          </p:cNvSpPr>
          <p:nvPr>
            <p:ph idx="1"/>
          </p:nvPr>
        </p:nvSpPr>
        <p:spPr>
          <a:xfrm>
            <a:off x="685800" y="1613647"/>
            <a:ext cx="10820400" cy="4679577"/>
          </a:xfrm>
        </p:spPr>
        <p:txBody>
          <a:bodyPr>
            <a:normAutofit/>
          </a:bodyPr>
          <a:lstStyle/>
          <a:p>
            <a:pPr algn="just"/>
            <a:r>
              <a:rPr lang="es-ES" sz="2400" dirty="0">
                <a:latin typeface="Arial" panose="020B0604020202020204" pitchFamily="34" charset="0"/>
                <a:cs typeface="Arial" panose="020B0604020202020204" pitchFamily="34" charset="0"/>
                <a:hlinkClick r:id="rId2"/>
              </a:rPr>
              <a:t>Pago por Evento</a:t>
            </a:r>
            <a:r>
              <a:rPr lang="es-ES" sz="2400" dirty="0">
                <a:latin typeface="Arial" panose="020B0604020202020204" pitchFamily="34" charset="0"/>
                <a:cs typeface="Arial" panose="020B0604020202020204" pitchFamily="34" charset="0"/>
              </a:rPr>
              <a:t> (Retrospectivo): La EPS paga a la IPS por cada actividad, procedimiento o insumo realizado, basado en tarifas pactadas.</a:t>
            </a:r>
          </a:p>
          <a:p>
            <a:pPr algn="just"/>
            <a:r>
              <a:rPr lang="es-ES" sz="2400" dirty="0">
                <a:latin typeface="Arial" panose="020B0604020202020204" pitchFamily="34" charset="0"/>
                <a:cs typeface="Arial" panose="020B0604020202020204" pitchFamily="34" charset="0"/>
                <a:hlinkClick r:id="rId3"/>
              </a:rPr>
              <a:t>Capitación</a:t>
            </a:r>
            <a:r>
              <a:rPr lang="es-ES" sz="2400" dirty="0">
                <a:latin typeface="Arial" panose="020B0604020202020204" pitchFamily="34" charset="0"/>
                <a:cs typeface="Arial" panose="020B0604020202020204" pitchFamily="34" charset="0"/>
              </a:rPr>
              <a:t> (Prospectivo): Pago periódico por adelantado por usuario para cubrir un grupo de servicios básicos, común en promoción y prevención.</a:t>
            </a:r>
          </a:p>
          <a:p>
            <a:pPr algn="just"/>
            <a:r>
              <a:rPr lang="es-ES" sz="2400" dirty="0">
                <a:latin typeface="Arial" panose="020B0604020202020204" pitchFamily="34" charset="0"/>
                <a:cs typeface="Arial" panose="020B0604020202020204" pitchFamily="34" charset="0"/>
                <a:hlinkClick r:id="rId4"/>
              </a:rPr>
              <a:t>Pago por Caso o Paquete</a:t>
            </a:r>
            <a:r>
              <a:rPr lang="es-ES" sz="2400" dirty="0">
                <a:latin typeface="Arial" panose="020B0604020202020204" pitchFamily="34" charset="0"/>
                <a:cs typeface="Arial" panose="020B0604020202020204" pitchFamily="34" charset="0"/>
              </a:rPr>
              <a:t> (Integral): Suma fija establecida para un conjunto integral de atenciones o un grupo relacionado por diagnóstico (GRD).</a:t>
            </a:r>
          </a:p>
          <a:p>
            <a:pPr algn="just"/>
            <a:r>
              <a:rPr lang="es-ES" sz="2400" dirty="0">
                <a:latin typeface="Arial" panose="020B0604020202020204" pitchFamily="34" charset="0"/>
                <a:cs typeface="Arial" panose="020B0604020202020204" pitchFamily="34" charset="0"/>
                <a:hlinkClick r:id="rId5"/>
              </a:rPr>
              <a:t>Pago Global Prospectivo</a:t>
            </a:r>
            <a:r>
              <a:rPr lang="es-ES" sz="2400" dirty="0">
                <a:latin typeface="Arial" panose="020B0604020202020204" pitchFamily="34" charset="0"/>
                <a:cs typeface="Arial" panose="020B0604020202020204" pitchFamily="34" charset="0"/>
              </a:rPr>
              <a:t>: Suma fija anticipada para grupos de personas, ajustada por riesgo, para cubrir un período y conjunto de servicios.</a:t>
            </a:r>
          </a:p>
          <a:p>
            <a:pPr algn="just"/>
            <a:r>
              <a:rPr lang="es-ES" sz="2400" dirty="0">
                <a:latin typeface="Arial" panose="020B0604020202020204" pitchFamily="34" charset="0"/>
                <a:cs typeface="Arial" panose="020B0604020202020204" pitchFamily="34" charset="0"/>
                <a:hlinkClick r:id="rId6"/>
              </a:rPr>
              <a:t>Pago Integral por Grupo de Riesgo</a:t>
            </a:r>
            <a:r>
              <a:rPr lang="es-ES" sz="2400" dirty="0">
                <a:latin typeface="Arial" panose="020B0604020202020204" pitchFamily="34" charset="0"/>
                <a:cs typeface="Arial" panose="020B0604020202020204" pitchFamily="34" charset="0"/>
              </a:rPr>
              <a:t>: Pago fijo para la atención de enfermedades crónicas o de larga duración, enfocado en el manejo integral.</a:t>
            </a:r>
          </a:p>
          <a:p>
            <a:pPr algn="just"/>
            <a:endParaRPr lang="es-CO" sz="3200" dirty="0">
              <a:latin typeface="Arial" panose="020B0604020202020204" pitchFamily="34" charset="0"/>
              <a:cs typeface="Arial" panose="020B0604020202020204" pitchFamily="34" charset="0"/>
            </a:endParaRPr>
          </a:p>
        </p:txBody>
      </p:sp>
      <p:sp>
        <p:nvSpPr>
          <p:cNvPr id="4" name="Rectangle 1">
            <a:extLst>
              <a:ext uri="{FF2B5EF4-FFF2-40B4-BE49-F238E27FC236}">
                <a16:creationId xmlns:a16="http://schemas.microsoft.com/office/drawing/2014/main" id="{8F2A213E-8FB7-612A-0607-366DB1509E73}"/>
              </a:ext>
            </a:extLst>
          </p:cNvPr>
          <p:cNvSpPr>
            <a:spLocks noGrp="1" noChangeArrowheads="1"/>
          </p:cNvSpPr>
          <p:nvPr>
            <p:ph type="title"/>
          </p:nvPr>
        </p:nvSpPr>
        <p:spPr bwMode="auto">
          <a:xfrm>
            <a:off x="903938" y="142253"/>
            <a:ext cx="10384125"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lnSpc>
                <a:spcPct val="100000"/>
              </a:lnSpc>
              <a:spcAft>
                <a:spcPct val="0"/>
              </a:spcAft>
            </a:pPr>
            <a:r>
              <a:rPr kumimoji="0" lang="es-CO" altLang="es-CO" sz="3600" b="1" i="0" u="none" strike="noStrike" cap="none" normalizeH="0" baseline="0" dirty="0">
                <a:ln>
                  <a:noFill/>
                </a:ln>
                <a:solidFill>
                  <a:srgbClr val="FFFF00"/>
                </a:solidFill>
                <a:effectLst/>
                <a:latin typeface="Aptos" panose="020B0004020202020204" pitchFamily="34" charset="0"/>
              </a:rPr>
              <a:t>SISTEMAS DE PAGO Y CONTRATACIÓN EN SALUD</a:t>
            </a:r>
            <a:br>
              <a:rPr kumimoji="0" lang="es-CO" altLang="es-CO" sz="3600" b="1" i="0" u="none" strike="noStrike" cap="none" normalizeH="0" baseline="0" dirty="0">
                <a:ln>
                  <a:noFill/>
                </a:ln>
                <a:solidFill>
                  <a:srgbClr val="FFFF00"/>
                </a:solidFill>
                <a:effectLst/>
                <a:latin typeface="Aptos" panose="020B0004020202020204" pitchFamily="34" charset="0"/>
              </a:rPr>
            </a:br>
            <a:r>
              <a:rPr lang="es-ES" sz="3200" b="1" dirty="0">
                <a:solidFill>
                  <a:srgbClr val="FFFF00"/>
                </a:solidFill>
                <a:latin typeface="Arial" panose="020B0604020202020204" pitchFamily="34" charset="0"/>
                <a:cs typeface="Arial" panose="020B0604020202020204" pitchFamily="34" charset="0"/>
              </a:rPr>
              <a:t>Mecanismos de Pago en Salud</a:t>
            </a:r>
            <a:endParaRPr kumimoji="0" lang="es-CO" altLang="es-CO" sz="3200" b="1"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0743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35B2D-676C-62D7-137D-CF6FB6A0E554}"/>
              </a:ext>
            </a:extLst>
          </p:cNvPr>
          <p:cNvSpPr>
            <a:spLocks noGrp="1"/>
          </p:cNvSpPr>
          <p:nvPr>
            <p:ph type="title"/>
          </p:nvPr>
        </p:nvSpPr>
        <p:spPr>
          <a:xfrm>
            <a:off x="1577788" y="217526"/>
            <a:ext cx="8610600" cy="421789"/>
          </a:xfrm>
        </p:spPr>
        <p:txBody>
          <a:bodyPr>
            <a:normAutofit fontScale="90000"/>
          </a:bodyPr>
          <a:lstStyle/>
          <a:p>
            <a:pPr algn="ctr"/>
            <a:r>
              <a:rPr lang="es-ES" sz="2800" b="1" dirty="0">
                <a:latin typeface="Arial" panose="020B0604020202020204" pitchFamily="34" charset="0"/>
                <a:cs typeface="Arial" panose="020B0604020202020204" pitchFamily="34" charset="0"/>
              </a:rPr>
              <a:t>REGIEMN ESPECIAL O DE EXCEPCION</a:t>
            </a:r>
            <a:endParaRPr lang="es-CO" sz="2800" b="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587CADFC-E2CB-0144-1446-B80F22E0893C}"/>
              </a:ext>
            </a:extLst>
          </p:cNvPr>
          <p:cNvSpPr>
            <a:spLocks noGrp="1"/>
          </p:cNvSpPr>
          <p:nvPr>
            <p:ph idx="1"/>
          </p:nvPr>
        </p:nvSpPr>
        <p:spPr>
          <a:xfrm>
            <a:off x="685800" y="639316"/>
            <a:ext cx="7938247" cy="6001158"/>
          </a:xfrm>
        </p:spPr>
        <p:txBody>
          <a:bodyPr>
            <a:normAutofit/>
          </a:bodyPr>
          <a:lstStyle/>
          <a:p>
            <a:pPr algn="just"/>
            <a:r>
              <a:rPr lang="es-ES" dirty="0"/>
              <a:t>Los "pacientes de excepción" en el contexto de salud en Colombia suelen referirse a dos situaciones: beneficiarios del </a:t>
            </a:r>
            <a:r>
              <a:rPr lang="es-ES" b="1" dirty="0"/>
              <a:t>Régimen de Excepción</a:t>
            </a:r>
            <a:r>
              <a:rPr lang="es-ES" dirty="0"/>
              <a:t> (magisterio, fuerzas militares, Ecopetrol) que cotizan directamente al ADRES o pacientes exentos de copagos y cuotas moderadoras debido a condiciones de alto impacto (cáncer, VIH, diálisis, trasplantes) o enfermedades crónicas controladas.</a:t>
            </a:r>
          </a:p>
          <a:p>
            <a:pPr algn="just"/>
            <a:r>
              <a:rPr lang="es-ES" b="1" dirty="0">
                <a:solidFill>
                  <a:srgbClr val="FF0000"/>
                </a:solidFill>
              </a:rPr>
              <a:t>Puntos clave sobre los regímenes de excepción:</a:t>
            </a:r>
          </a:p>
          <a:p>
            <a:pPr algn="just"/>
            <a:r>
              <a:rPr lang="es-ES" b="1" dirty="0"/>
              <a:t>Entidades:</a:t>
            </a:r>
            <a:r>
              <a:rPr lang="es-ES" dirty="0"/>
              <a:t> Incluyen a la Policía Nacional, Ejército, Magisterio y Ecopetrol.</a:t>
            </a:r>
          </a:p>
          <a:p>
            <a:pPr algn="just"/>
            <a:r>
              <a:rPr lang="es-ES" b="1" dirty="0"/>
              <a:t>Cotización:</a:t>
            </a:r>
            <a:r>
              <a:rPr lang="es-ES" dirty="0"/>
              <a:t> Se debe verificar si la entidad presta el servicio y, en muchos casos, la cotización no va a una EPS, sino directamente al ADRES.</a:t>
            </a:r>
          </a:p>
          <a:p>
            <a:pPr algn="just"/>
            <a:r>
              <a:rPr lang="es-ES" b="1" dirty="0"/>
              <a:t>Funcionamiento:</a:t>
            </a:r>
            <a:r>
              <a:rPr lang="es-ES" dirty="0"/>
              <a:t> Estas entidades manejan normas especiales de seguridad social anteriores a la Ley 100 de 1993.</a:t>
            </a:r>
          </a:p>
          <a:p>
            <a:endParaRPr lang="es-CO" dirty="0"/>
          </a:p>
        </p:txBody>
      </p:sp>
      <p:pic>
        <p:nvPicPr>
          <p:cNvPr id="9" name="Imagen 8">
            <a:extLst>
              <a:ext uri="{FF2B5EF4-FFF2-40B4-BE49-F238E27FC236}">
                <a16:creationId xmlns:a16="http://schemas.microsoft.com/office/drawing/2014/main" id="{5375F75A-D79F-CACA-472B-B2770C5EB9F6}"/>
              </a:ext>
            </a:extLst>
          </p:cNvPr>
          <p:cNvPicPr>
            <a:picLocks noChangeAspect="1"/>
          </p:cNvPicPr>
          <p:nvPr/>
        </p:nvPicPr>
        <p:blipFill>
          <a:blip r:embed="rId2"/>
          <a:stretch>
            <a:fillRect/>
          </a:stretch>
        </p:blipFill>
        <p:spPr>
          <a:xfrm>
            <a:off x="8749553" y="639315"/>
            <a:ext cx="3236259" cy="5322214"/>
          </a:xfrm>
          <a:prstGeom prst="rect">
            <a:avLst/>
          </a:prstGeom>
        </p:spPr>
      </p:pic>
    </p:spTree>
    <p:extLst>
      <p:ext uri="{BB962C8B-B14F-4D97-AF65-F5344CB8AC3E}">
        <p14:creationId xmlns:p14="http://schemas.microsoft.com/office/powerpoint/2010/main" val="2466410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20E569-2101-D9BC-661E-07A3131B1519}"/>
              </a:ext>
            </a:extLst>
          </p:cNvPr>
          <p:cNvSpPr>
            <a:spLocks noGrp="1"/>
          </p:cNvSpPr>
          <p:nvPr>
            <p:ph type="title"/>
          </p:nvPr>
        </p:nvSpPr>
        <p:spPr>
          <a:xfrm>
            <a:off x="887506" y="360961"/>
            <a:ext cx="9273989" cy="741698"/>
          </a:xfrm>
        </p:spPr>
        <p:txBody>
          <a:bodyPr>
            <a:normAutofit fontScale="90000"/>
          </a:bodyPr>
          <a:lstStyle/>
          <a:p>
            <a:pPr algn="ctr"/>
            <a:r>
              <a:rPr lang="es-ES" sz="3600" b="1" dirty="0">
                <a:latin typeface="Arial" panose="020B0604020202020204" pitchFamily="34" charset="0"/>
                <a:cs typeface="Arial" panose="020B0604020202020204" pitchFamily="34" charset="0"/>
              </a:rPr>
              <a:t>Normativa </a:t>
            </a:r>
            <a:r>
              <a:rPr lang="es-ES" sz="3600" b="1" dirty="0" err="1">
                <a:latin typeface="Arial" panose="020B0604020202020204" pitchFamily="34" charset="0"/>
                <a:cs typeface="Arial" panose="020B0604020202020204" pitchFamily="34" charset="0"/>
              </a:rPr>
              <a:t>soat</a:t>
            </a:r>
            <a:r>
              <a:rPr lang="es-ES" sz="3600" b="1" dirty="0">
                <a:latin typeface="Arial" panose="020B0604020202020204" pitchFamily="34" charset="0"/>
                <a:cs typeface="Arial" panose="020B0604020202020204" pitchFamily="34" charset="0"/>
              </a:rPr>
              <a:t> año 2026 circular 047</a:t>
            </a:r>
            <a:endParaRPr lang="es-CO" sz="3600" b="1"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07528C53-EC23-8C56-3204-D66E52EF56AA}"/>
              </a:ext>
            </a:extLst>
          </p:cNvPr>
          <p:cNvSpPr>
            <a:spLocks noGrp="1"/>
          </p:cNvSpPr>
          <p:nvPr>
            <p:ph idx="1"/>
          </p:nvPr>
        </p:nvSpPr>
        <p:spPr>
          <a:xfrm>
            <a:off x="412376" y="1289125"/>
            <a:ext cx="11430000" cy="5282004"/>
          </a:xfrm>
        </p:spPr>
        <p:txBody>
          <a:bodyPr>
            <a:normAutofit fontScale="92500" lnSpcReduction="10000"/>
          </a:bodyPr>
          <a:lstStyle/>
          <a:p>
            <a:pPr algn="just" fontAlgn="base"/>
            <a:r>
              <a:rPr lang="es-ES" sz="2400" dirty="0">
                <a:solidFill>
                  <a:srgbClr val="FF0000"/>
                </a:solidFill>
                <a:latin typeface="Arial" panose="020B0604020202020204" pitchFamily="34" charset="0"/>
                <a:cs typeface="Arial" panose="020B0604020202020204" pitchFamily="34" charset="0"/>
              </a:rPr>
              <a:t>La </a:t>
            </a:r>
            <a:r>
              <a:rPr lang="es-ES" sz="2400" b="1" dirty="0">
                <a:solidFill>
                  <a:srgbClr val="FF0000"/>
                </a:solidFill>
                <a:latin typeface="Arial" panose="020B0604020202020204" pitchFamily="34" charset="0"/>
                <a:cs typeface="Arial" panose="020B0604020202020204" pitchFamily="34" charset="0"/>
              </a:rPr>
              <a:t>circular externa 047 de 2025</a:t>
            </a:r>
            <a:r>
              <a:rPr lang="es-ES" sz="2400" dirty="0">
                <a:solidFill>
                  <a:srgbClr val="FF0000"/>
                </a:solidFill>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del </a:t>
            </a:r>
            <a:r>
              <a:rPr lang="es-ES" sz="2400" b="1" dirty="0">
                <a:latin typeface="Arial" panose="020B0604020202020204" pitchFamily="34" charset="0"/>
                <a:cs typeface="Arial" panose="020B0604020202020204" pitchFamily="34" charset="0"/>
              </a:rPr>
              <a:t>Ministerio de Salud y Protección Social</a:t>
            </a:r>
            <a:r>
              <a:rPr lang="es-ES" sz="2400" dirty="0">
                <a:latin typeface="Arial" panose="020B0604020202020204" pitchFamily="34" charset="0"/>
                <a:cs typeface="Arial" panose="020B0604020202020204" pitchFamily="34" charset="0"/>
              </a:rPr>
              <a:t> establece la </a:t>
            </a:r>
            <a:r>
              <a:rPr lang="es-ES" sz="2400" b="1" dirty="0">
                <a:latin typeface="Arial" panose="020B0604020202020204" pitchFamily="34" charset="0"/>
                <a:cs typeface="Arial" panose="020B0604020202020204" pitchFamily="34" charset="0"/>
              </a:rPr>
              <a:t>indexación del manual tarifario SOAT 2026</a:t>
            </a:r>
            <a:r>
              <a:rPr lang="es-ES" sz="2400" dirty="0">
                <a:latin typeface="Arial" panose="020B0604020202020204" pitchFamily="34" charset="0"/>
                <a:cs typeface="Arial" panose="020B0604020202020204" pitchFamily="34" charset="0"/>
              </a:rPr>
              <a:t> de salud a la </a:t>
            </a:r>
            <a:r>
              <a:rPr lang="es-ES" sz="2400" b="1" dirty="0">
                <a:latin typeface="Arial" panose="020B0604020202020204" pitchFamily="34" charset="0"/>
                <a:cs typeface="Arial" panose="020B0604020202020204" pitchFamily="34" charset="0"/>
              </a:rPr>
              <a:t>unidad de valor básico (UVB)</a:t>
            </a:r>
            <a:r>
              <a:rPr lang="es-ES" sz="2400" dirty="0">
                <a:latin typeface="Arial" panose="020B0604020202020204" pitchFamily="34" charset="0"/>
                <a:cs typeface="Arial" panose="020B0604020202020204" pitchFamily="34" charset="0"/>
              </a:rPr>
              <a:t>, actualizando las tarifas aplicables a los servicios, procedimientos y conjuntos integrales de atención incluidos en el </a:t>
            </a:r>
            <a:r>
              <a:rPr lang="es-ES" sz="2400" b="1" dirty="0">
                <a:latin typeface="Arial" panose="020B0604020202020204" pitchFamily="34" charset="0"/>
                <a:cs typeface="Arial" panose="020B0604020202020204" pitchFamily="34" charset="0"/>
              </a:rPr>
              <a:t>Anexo técnico 1 del decreto 780 de 2016</a:t>
            </a:r>
            <a:r>
              <a:rPr lang="es-ES" sz="2400" dirty="0">
                <a:latin typeface="Arial" panose="020B0604020202020204" pitchFamily="34" charset="0"/>
                <a:cs typeface="Arial" panose="020B0604020202020204" pitchFamily="34" charset="0"/>
              </a:rPr>
              <a:t>. A partir de la </a:t>
            </a:r>
            <a:r>
              <a:rPr lang="es-ES" sz="2400" b="1" dirty="0">
                <a:latin typeface="Arial" panose="020B0604020202020204" pitchFamily="34" charset="0"/>
                <a:cs typeface="Arial" panose="020B0604020202020204" pitchFamily="34" charset="0"/>
              </a:rPr>
              <a:t>vigencia 2026</a:t>
            </a:r>
            <a:r>
              <a:rPr lang="es-ES" sz="2400" dirty="0">
                <a:latin typeface="Arial" panose="020B0604020202020204" pitchFamily="34" charset="0"/>
                <a:cs typeface="Arial" panose="020B0604020202020204" pitchFamily="34" charset="0"/>
              </a:rPr>
              <a:t>, las tarifas se expresan en UVB, con liquidación en pesos según la UVB vigente del año de prestación y un ajuste obligatorio a la centena más próxima. La norma se dirige a </a:t>
            </a:r>
            <a:r>
              <a:rPr lang="es-ES" sz="2400" b="1" dirty="0">
                <a:latin typeface="Arial" panose="020B0604020202020204" pitchFamily="34" charset="0"/>
                <a:cs typeface="Arial" panose="020B0604020202020204" pitchFamily="34" charset="0"/>
              </a:rPr>
              <a:t>compañías de seguros autorizadas para expedir la póliza SOAT</a:t>
            </a:r>
            <a:r>
              <a:rPr lang="es-ES" sz="2400" dirty="0">
                <a:latin typeface="Arial" panose="020B0604020202020204" pitchFamily="34" charset="0"/>
                <a:cs typeface="Arial" panose="020B0604020202020204" pitchFamily="34" charset="0"/>
              </a:rPr>
              <a:t>, </a:t>
            </a:r>
            <a:r>
              <a:rPr lang="es-ES" sz="2400" b="1" dirty="0">
                <a:latin typeface="Arial" panose="020B0604020202020204" pitchFamily="34" charset="0"/>
                <a:cs typeface="Arial" panose="020B0604020202020204" pitchFamily="34" charset="0"/>
              </a:rPr>
              <a:t>entidades responsables de pago</a:t>
            </a:r>
            <a:r>
              <a:rPr lang="es-ES" sz="2400" dirty="0">
                <a:latin typeface="Arial" panose="020B0604020202020204" pitchFamily="34" charset="0"/>
                <a:cs typeface="Arial" panose="020B0604020202020204" pitchFamily="34" charset="0"/>
              </a:rPr>
              <a:t>, </a:t>
            </a:r>
            <a:r>
              <a:rPr lang="es-ES" sz="2400" b="1" dirty="0">
                <a:latin typeface="Arial" panose="020B0604020202020204" pitchFamily="34" charset="0"/>
                <a:cs typeface="Arial" panose="020B0604020202020204" pitchFamily="34" charset="0"/>
              </a:rPr>
              <a:t>prestadores de servicios de salud públicos y privados</a:t>
            </a:r>
            <a:r>
              <a:rPr lang="es-ES" sz="2400" dirty="0">
                <a:latin typeface="Arial" panose="020B0604020202020204" pitchFamily="34" charset="0"/>
                <a:cs typeface="Arial" panose="020B0604020202020204" pitchFamily="34" charset="0"/>
              </a:rPr>
              <a:t> y </a:t>
            </a:r>
            <a:r>
              <a:rPr lang="es-ES" sz="2400" b="1" dirty="0">
                <a:latin typeface="Arial" panose="020B0604020202020204" pitchFamily="34" charset="0"/>
                <a:cs typeface="Arial" panose="020B0604020202020204" pitchFamily="34" charset="0"/>
              </a:rPr>
              <a:t>empresas de transporte de pacientes</a:t>
            </a:r>
            <a:r>
              <a:rPr lang="es-ES" sz="2400" dirty="0">
                <a:latin typeface="Arial" panose="020B0604020202020204" pitchFamily="34" charset="0"/>
                <a:cs typeface="Arial" panose="020B0604020202020204" pitchFamily="34" charset="0"/>
              </a:rPr>
              <a:t>, con impacto directo en los procesos de </a:t>
            </a:r>
            <a:r>
              <a:rPr lang="es-ES" sz="2400" b="1" dirty="0">
                <a:latin typeface="Arial" panose="020B0604020202020204" pitchFamily="34" charset="0"/>
                <a:cs typeface="Arial" panose="020B0604020202020204" pitchFamily="34" charset="0"/>
              </a:rPr>
              <a:t>facturación, auditoría y reconocimiento de servicios</a:t>
            </a:r>
            <a:r>
              <a:rPr lang="es-ES" sz="2400" dirty="0">
                <a:latin typeface="Arial" panose="020B0604020202020204" pitchFamily="34" charset="0"/>
                <a:cs typeface="Arial" panose="020B0604020202020204" pitchFamily="34" charset="0"/>
              </a:rPr>
              <a:t>.</a:t>
            </a:r>
          </a:p>
          <a:p>
            <a:pPr algn="just" fontAlgn="base"/>
            <a:r>
              <a:rPr lang="es-ES" sz="2400" b="1" dirty="0">
                <a:solidFill>
                  <a:srgbClr val="FF0000"/>
                </a:solidFill>
                <a:latin typeface="Arial" panose="020B0604020202020204" pitchFamily="34" charset="0"/>
                <a:cs typeface="Arial" panose="020B0604020202020204" pitchFamily="34" charset="0"/>
              </a:rPr>
              <a:t>Manual tarifario SOAT 2026: </a:t>
            </a:r>
            <a:r>
              <a:rPr lang="es-ES" sz="2400" b="1" dirty="0">
                <a:latin typeface="Arial" panose="020B0604020202020204" pitchFamily="34" charset="0"/>
                <a:cs typeface="Arial" panose="020B0604020202020204" pitchFamily="34" charset="0"/>
              </a:rPr>
              <a:t>contexto y alcance de la circular externa 047 de 2025</a:t>
            </a:r>
            <a:endParaRPr lang="es-ES" sz="2400" dirty="0">
              <a:latin typeface="Arial" panose="020B0604020202020204" pitchFamily="34" charset="0"/>
              <a:cs typeface="Arial" panose="020B0604020202020204" pitchFamily="34" charset="0"/>
            </a:endParaRPr>
          </a:p>
          <a:p>
            <a:pPr algn="just" fontAlgn="base"/>
            <a:r>
              <a:rPr lang="es-ES" sz="2400" dirty="0">
                <a:latin typeface="Arial" panose="020B0604020202020204" pitchFamily="34" charset="0"/>
                <a:cs typeface="Arial" panose="020B0604020202020204" pitchFamily="34" charset="0"/>
              </a:rPr>
              <a:t>El </a:t>
            </a:r>
            <a:r>
              <a:rPr lang="es-ES" sz="2400" b="1" dirty="0">
                <a:latin typeface="Arial" panose="020B0604020202020204" pitchFamily="34" charset="0"/>
                <a:cs typeface="Arial" panose="020B0604020202020204" pitchFamily="34" charset="0"/>
              </a:rPr>
              <a:t>manual tarifario SOAT 2026 indexado a la UVB</a:t>
            </a:r>
            <a:r>
              <a:rPr lang="es-ES" sz="2400" dirty="0">
                <a:latin typeface="Arial" panose="020B0604020202020204" pitchFamily="34" charset="0"/>
                <a:cs typeface="Arial" panose="020B0604020202020204" pitchFamily="34" charset="0"/>
              </a:rPr>
              <a:t> responde a la política de desindexación adoptada por el Gobierno Nacional para reemplazar referencias monetarias fijas por una unidad técnica que se actualiza anualmente según el </a:t>
            </a:r>
            <a:r>
              <a:rPr lang="es-ES" sz="2400" b="1" dirty="0">
                <a:latin typeface="Arial" panose="020B0604020202020204" pitchFamily="34" charset="0"/>
                <a:cs typeface="Arial" panose="020B0604020202020204" pitchFamily="34" charset="0"/>
              </a:rPr>
              <a:t>IPC sin alimentos ni regulados</a:t>
            </a:r>
            <a:r>
              <a:rPr lang="es-ES" sz="2400" dirty="0">
                <a:latin typeface="Arial" panose="020B0604020202020204" pitchFamily="34" charset="0"/>
                <a:cs typeface="Arial" panose="020B0604020202020204" pitchFamily="34" charset="0"/>
              </a:rPr>
              <a:t>, certificado por el </a:t>
            </a:r>
            <a:r>
              <a:rPr lang="es-ES" sz="2400" b="1" dirty="0">
                <a:latin typeface="Arial" panose="020B0604020202020204" pitchFamily="34" charset="0"/>
                <a:cs typeface="Arial" panose="020B0604020202020204" pitchFamily="34" charset="0"/>
              </a:rPr>
              <a:t>DANE</a:t>
            </a:r>
            <a:r>
              <a:rPr lang="es-ES" sz="2400" dirty="0">
                <a:latin typeface="Arial" panose="020B0604020202020204" pitchFamily="34" charset="0"/>
                <a:cs typeface="Arial" panose="020B0604020202020204" pitchFamily="34" charset="0"/>
              </a:rPr>
              <a:t>. El </a:t>
            </a:r>
            <a:r>
              <a:rPr lang="es-ES" sz="2400" b="1" dirty="0">
                <a:latin typeface="Arial" panose="020B0604020202020204" pitchFamily="34" charset="0"/>
                <a:cs typeface="Arial" panose="020B0604020202020204" pitchFamily="34" charset="0"/>
              </a:rPr>
              <a:t>Ministerio de Hacienda y Crédito Público</a:t>
            </a:r>
            <a:r>
              <a:rPr lang="es-ES" sz="2400" dirty="0">
                <a:latin typeface="Arial" panose="020B0604020202020204" pitchFamily="34" charset="0"/>
                <a:cs typeface="Arial" panose="020B0604020202020204" pitchFamily="34" charset="0"/>
              </a:rPr>
              <a:t> es la entidad encargada de publicar el valor oficial de la UVB antes del primero (1) de enero de cada año.</a:t>
            </a:r>
          </a:p>
          <a:p>
            <a:endParaRPr lang="es-CO" dirty="0"/>
          </a:p>
        </p:txBody>
      </p:sp>
    </p:spTree>
    <p:extLst>
      <p:ext uri="{BB962C8B-B14F-4D97-AF65-F5344CB8AC3E}">
        <p14:creationId xmlns:p14="http://schemas.microsoft.com/office/powerpoint/2010/main" val="711779066"/>
      </p:ext>
    </p:extLst>
  </p:cSld>
  <p:clrMapOvr>
    <a:masterClrMapping/>
  </p:clrMapOvr>
</p:sld>
</file>

<file path=ppt/theme/theme1.xml><?xml version="1.0" encoding="utf-8"?>
<a:theme xmlns:a="http://schemas.openxmlformats.org/drawingml/2006/main" name="Estela de condensación">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768</TotalTime>
  <Words>2380</Words>
  <Application>Microsoft Office PowerPoint</Application>
  <PresentationFormat>Panorámica</PresentationFormat>
  <Paragraphs>139</Paragraphs>
  <Slides>30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30</vt:i4>
      </vt:variant>
    </vt:vector>
  </HeadingPairs>
  <TitlesOfParts>
    <vt:vector size="34" baseType="lpstr">
      <vt:lpstr>Aptos</vt:lpstr>
      <vt:lpstr>Arial</vt:lpstr>
      <vt:lpstr>Century Gothic</vt:lpstr>
      <vt:lpstr>Estela de condensación</vt:lpstr>
      <vt:lpstr>     NUEVOS LINEAMIENTOS EN LOS SERVICIOS DE Salud EN COLOMBIA AÑO 2026</vt:lpstr>
      <vt:lpstr>  SOCIALIZACIÓN</vt:lpstr>
      <vt:lpstr>SISTEMAS DE PAGO Y CONTRATACIÓN EN SALUD</vt:lpstr>
      <vt:lpstr>SISTEMAS DE PAGO Y CONTRATACIÓN EN SALUD Contratación y Marco Regulatorio</vt:lpstr>
      <vt:lpstr>SISTEMAS DE PAGO Y CONTRATACIÓN EN SALUD Modelos de Contratación en Salud – Decreto 441 de 2022</vt:lpstr>
      <vt:lpstr>SISTEMAS DE PAGO Y CONTRATACIÓN EN SALUD Modelos de Contratación en Salud – Decreto 441 de 2022</vt:lpstr>
      <vt:lpstr>SISTEMAS DE PAGO Y CONTRATACIÓN EN SALUD Mecanismos de Pago en Salud</vt:lpstr>
      <vt:lpstr>REGIEMN ESPECIAL O DE EXCEPCION</vt:lpstr>
      <vt:lpstr>Normativa soat año 2026 circular 047</vt:lpstr>
      <vt:lpstr>Normativa soat año 2026 circular 047</vt:lpstr>
      <vt:lpstr>Normativa soat año 2026 circular 047</vt:lpstr>
      <vt:lpstr>Normativa soat año 2026 circular 047</vt:lpstr>
      <vt:lpstr>Normativa soat año 2026 circular 047</vt:lpstr>
      <vt:lpstr>Decreto 441 de 2022 Contextualización</vt:lpstr>
      <vt:lpstr>Decreto 441 de 2022</vt:lpstr>
      <vt:lpstr>Resolución 2284 de 2023</vt:lpstr>
      <vt:lpstr> Campo de aplicación</vt:lpstr>
      <vt:lpstr>Anexos resolución 2284</vt:lpstr>
      <vt:lpstr> Anexo Técnico No. 3 Manual Único de devoluciones Glosas y Respuestas</vt:lpstr>
      <vt:lpstr>PROCESO DE FACTURACION Y RADICACION DE CUENTAS</vt:lpstr>
      <vt:lpstr>PROCESO DE CUENTAS MEDICAS </vt:lpstr>
      <vt:lpstr> Manual Único de devoluciones Glosas y Respuestas resolución 2284 anexo 3</vt:lpstr>
      <vt:lpstr>Manual Único de devoluciones Glosas y Respuestas resolución 2284 anexo 3</vt:lpstr>
      <vt:lpstr>Manual Único de devoluciones Glosas y Respuestas resolución 2284 anexo 3</vt:lpstr>
      <vt:lpstr>Resolución 2284 de 2023</vt:lpstr>
      <vt:lpstr>Resolución 2765 de 2025</vt:lpstr>
      <vt:lpstr>Resolución 2765 de 2025</vt:lpstr>
      <vt:lpstr>Resolución 2765 de 2025</vt:lpstr>
      <vt:lpstr>Circular 00000007</vt:lpstr>
      <vt:lpstr>  “NO HAY EXCELENCIA SIN EXIGENCIA”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NUEVOS LINEAMIENTOS EN FACTURACION y auditoria de cuentas medicas EN LOS SERVICIOS DE Salud AÑO 2025</dc:title>
  <dc:creator>Juan Carlos Romero</dc:creator>
  <cp:lastModifiedBy>Juan Carlos Romero</cp:lastModifiedBy>
  <cp:revision>34</cp:revision>
  <dcterms:created xsi:type="dcterms:W3CDTF">2025-08-13T19:30:10Z</dcterms:created>
  <dcterms:modified xsi:type="dcterms:W3CDTF">2026-04-24T20:45:58Z</dcterms:modified>
</cp:coreProperties>
</file>